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0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45" r:id="rId78"/>
    <p:sldId id="330" r:id="rId79"/>
    <p:sldId id="346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47" r:id="rId88"/>
    <p:sldId id="338" r:id="rId89"/>
    <p:sldId id="348" r:id="rId90"/>
    <p:sldId id="349" r:id="rId91"/>
    <p:sldId id="350" r:id="rId92"/>
    <p:sldId id="339" r:id="rId93"/>
    <p:sldId id="340" r:id="rId94"/>
    <p:sldId id="341" r:id="rId95"/>
    <p:sldId id="342" r:id="rId96"/>
    <p:sldId id="344" r:id="rId97"/>
    <p:sldId id="343" r:id="rId98"/>
    <p:sldId id="352" r:id="rId99"/>
    <p:sldId id="353" r:id="rId100"/>
    <p:sldId id="356" r:id="rId101"/>
    <p:sldId id="357" r:id="rId102"/>
    <p:sldId id="359" r:id="rId103"/>
    <p:sldId id="354" r:id="rId104"/>
    <p:sldId id="355" r:id="rId105"/>
    <p:sldId id="358" r:id="rId106"/>
    <p:sldId id="360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74A4A41-D326-43E8-BFF9-1C8BCC53134B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9ADF1CE-49E0-4076-8FFB-14E0468821F1}" type="slidenum">
              <a:rPr lang="en-IN" sz="1200" b="0" strike="noStrike" spc="-1">
                <a:solidFill>
                  <a:srgbClr val="000000"/>
                </a:solidFill>
                <a:latin typeface="Arial"/>
                <a:ea typeface="+mn-ea"/>
              </a:rPr>
              <a:t>32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74640" y="4710240"/>
            <a:ext cx="5397120" cy="4460400"/>
          </a:xfrm>
          <a:prstGeom prst="rect">
            <a:avLst/>
          </a:prstGeom>
        </p:spPr>
        <p:txBody>
          <a:bodyPr anchor="ctr"/>
          <a:lstStyle/>
          <a:p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1F12BCE-2618-44BA-BC42-FF4B260AF328}" type="slidenum">
              <a:rPr lang="en-IN" sz="1200" b="0" strike="noStrike" spc="-1">
                <a:solidFill>
                  <a:srgbClr val="000000"/>
                </a:solidFill>
                <a:latin typeface="Arial"/>
                <a:ea typeface="+mn-ea"/>
              </a:rPr>
              <a:t>33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74640" y="4710240"/>
            <a:ext cx="5397120" cy="4460400"/>
          </a:xfrm>
          <a:prstGeom prst="rect">
            <a:avLst/>
          </a:prstGeom>
        </p:spPr>
        <p:txBody>
          <a:bodyPr anchor="ctr"/>
          <a:lstStyle/>
          <a:p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7A15D66-8135-440D-8B24-2F847C3A9558}" type="slidenum">
              <a:rPr lang="en-IN" sz="1200" b="0" strike="noStrike" spc="-1">
                <a:solidFill>
                  <a:srgbClr val="000000"/>
                </a:solidFill>
                <a:latin typeface="Arial"/>
                <a:ea typeface="+mn-ea"/>
              </a:rPr>
              <a:t>34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74640" y="4710240"/>
            <a:ext cx="5397120" cy="4460400"/>
          </a:xfrm>
          <a:prstGeom prst="rect">
            <a:avLst/>
          </a:prstGeom>
        </p:spPr>
        <p:txBody>
          <a:bodyPr anchor="ctr"/>
          <a:lstStyle/>
          <a:p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IN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CA777E7-CB6F-473F-B2C6-04C2A9ED39A8}" type="slidenum">
              <a:rPr lang="en-IN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IN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224267F-3603-4D73-AFB8-583480CB773F}" type="slidenum">
              <a:rPr lang="en-IN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IN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9D423F4-5D92-4443-8956-25849F0B716E}" type="slidenum">
              <a:rPr lang="en-IN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UNIT 2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Machine Learning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Splitting of Dataset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Method 1										</a:t>
            </a:r>
          </a:p>
        </p:txBody>
      </p:sp>
      <p:pic>
        <p:nvPicPr>
          <p:cNvPr id="154" name="Picture 3"/>
          <p:cNvPicPr/>
          <p:nvPr/>
        </p:nvPicPr>
        <p:blipFill>
          <a:blip r:embed="rId2"/>
          <a:stretch/>
        </p:blipFill>
        <p:spPr>
          <a:xfrm>
            <a:off x="838080" y="2304720"/>
            <a:ext cx="9727920" cy="415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Accuracy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40916" y="2591003"/>
            <a:ext cx="10515240" cy="1325160"/>
          </a:xfrm>
        </p:spPr>
        <p:txBody>
          <a:bodyPr/>
          <a:lstStyle/>
          <a:p>
            <a:endParaRPr lang="en-IN" dirty="0" smtClean="0"/>
          </a:p>
          <a:p>
            <a:r>
              <a:rPr lang="en-US" sz="1800" dirty="0"/>
              <a:t>Accuracy (ranges from 0 to 1, higher is better) is simply a ratio of correctly predicted observation to the total observations.</a:t>
            </a:r>
            <a:endParaRPr lang="en-IN" sz="1800" dirty="0"/>
          </a:p>
          <a:p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</a:t>
            </a:r>
            <a:r>
              <a:rPr lang="en-IN" sz="2000" dirty="0" smtClean="0"/>
              <a:t>ACC </a:t>
            </a:r>
            <a:r>
              <a:rPr lang="en-IN" sz="2000" dirty="0"/>
              <a:t>= (TP+TN)/(TP+FP+FN+TN)</a:t>
            </a:r>
          </a:p>
        </p:txBody>
      </p:sp>
    </p:spTree>
    <p:extLst>
      <p:ext uri="{BB962C8B-B14F-4D97-AF65-F5344CB8AC3E}">
        <p14:creationId xmlns:p14="http://schemas.microsoft.com/office/powerpoint/2010/main" val="277227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07057" y="2038444"/>
              <a:ext cx="6352845" cy="24165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78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662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58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0041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582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𝑇𝑃𝑅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𝑠𝑒𝑛𝑠𝑖𝑡𝑖𝑣𝑖𝑡𝑦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𝐹𝑃𝑅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𝑒𝑟𝑟𝑜𝑟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582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𝐹𝑁𝑅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𝑒𝑟𝑟𝑜𝑟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𝑇𝑁𝑅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𝑠𝑝𝑒𝑐𝑖𝑓𝑖𝑐𝑖𝑡𝑦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07057" y="2038444"/>
              <a:ext cx="6352845" cy="24165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78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662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58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0041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14" t="-1220" r="-78227" b="-38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16" t="-1220" r="-495" b="-386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58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33" t="-52532" r="-770833" b="-100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14" t="-52532" r="-78227" b="-100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16" t="-52532" r="-495" b="-100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58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33" t="-153503" r="-770833" b="-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14" t="-153503" r="-78227" b="-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416" t="-153503" r="-495" b="-12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89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76949" y="2118851"/>
            <a:ext cx="3479326" cy="2624351"/>
          </a:xfrm>
        </p:spPr>
        <p:txBody>
          <a:bodyPr>
            <a:noAutofit/>
          </a:bodyPr>
          <a:lstStyle/>
          <a:p>
            <a:r>
              <a:rPr lang="en-US" sz="2000" dirty="0"/>
              <a:t>Plot TPR and FPR for different values of decision threshold</a:t>
            </a:r>
          </a:p>
          <a:p>
            <a:endParaRPr lang="en-US" sz="2000" dirty="0"/>
          </a:p>
          <a:p>
            <a:r>
              <a:rPr lang="en-US" sz="2000" dirty="0"/>
              <a:t>Quality of classifier measured by area under the curve (AUC)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 descr="https://upload.wikimedia.org/wikipedia/commons/thumb/6/6b/Roccurves.png/220px-Roccurv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877456"/>
            <a:ext cx="5597045" cy="397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38261" y="5387820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generalization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Training </a:t>
            </a:r>
            <a:r>
              <a:rPr lang="en-US" sz="1800" dirty="0"/>
              <a:t>set performance is not a good indicator of generalization error</a:t>
            </a:r>
          </a:p>
          <a:p>
            <a:pPr lvl="1"/>
            <a:r>
              <a:rPr lang="en-US" sz="1800" dirty="0"/>
              <a:t>A more complex model </a:t>
            </a:r>
            <a:r>
              <a:rPr lang="en-US" sz="1800" dirty="0" err="1"/>
              <a:t>overfits</a:t>
            </a:r>
            <a:r>
              <a:rPr lang="en-US" sz="1800" dirty="0"/>
              <a:t>, a less complex one </a:t>
            </a:r>
            <a:r>
              <a:rPr lang="en-US" sz="1800" dirty="0" err="1"/>
              <a:t>underfits</a:t>
            </a:r>
            <a:endParaRPr lang="en-US" sz="1800" dirty="0"/>
          </a:p>
          <a:p>
            <a:pPr lvl="1"/>
            <a:r>
              <a:rPr lang="en-US" sz="1800" dirty="0"/>
              <a:t>Which model do I select?</a:t>
            </a:r>
          </a:p>
          <a:p>
            <a:pPr lvl="1"/>
            <a:endParaRPr lang="en-US" sz="1800" dirty="0"/>
          </a:p>
          <a:p>
            <a:r>
              <a:rPr lang="en-US" sz="1800" dirty="0"/>
              <a:t>Validation set</a:t>
            </a:r>
          </a:p>
          <a:p>
            <a:pPr lvl="1"/>
            <a:r>
              <a:rPr lang="en-US" sz="1800" dirty="0"/>
              <a:t>Typically 80%, 20%</a:t>
            </a:r>
          </a:p>
          <a:p>
            <a:pPr lvl="1"/>
            <a:r>
              <a:rPr lang="en-US" sz="1800" dirty="0"/>
              <a:t>Wastes valuable labeled data</a:t>
            </a:r>
          </a:p>
          <a:p>
            <a:pPr lvl="1"/>
            <a:endParaRPr lang="en-US" sz="1800" dirty="0"/>
          </a:p>
          <a:p>
            <a:r>
              <a:rPr lang="en-US" sz="1800" dirty="0"/>
              <a:t>Cross validation</a:t>
            </a:r>
          </a:p>
          <a:p>
            <a:pPr lvl="1"/>
            <a:r>
              <a:rPr lang="en-US" sz="1800" dirty="0" smtClean="0"/>
              <a:t>For </a:t>
            </a:r>
            <a:r>
              <a:rPr lang="en-US" sz="1800" dirty="0" err="1"/>
              <a:t>i</a:t>
            </a:r>
            <a:r>
              <a:rPr lang="en-US" sz="1800" baseline="30000" dirty="0" err="1"/>
              <a:t>th</a:t>
            </a:r>
            <a:r>
              <a:rPr lang="en-US" sz="1800" dirty="0"/>
              <a:t> iteration, train on K/</a:t>
            </a:r>
            <a:r>
              <a:rPr lang="en-US" sz="1800" dirty="0" err="1"/>
              <a:t>i</a:t>
            </a:r>
            <a:r>
              <a:rPr lang="en-US" sz="1800" dirty="0"/>
              <a:t> folds, test on </a:t>
            </a:r>
            <a:r>
              <a:rPr lang="en-US" sz="1800" dirty="0" err="1"/>
              <a:t>i</a:t>
            </a:r>
            <a:r>
              <a:rPr lang="en-US" sz="1800" baseline="30000" dirty="0" err="1"/>
              <a:t>th</a:t>
            </a:r>
            <a:r>
              <a:rPr lang="en-US" sz="1800" dirty="0"/>
              <a:t> fold</a:t>
            </a:r>
          </a:p>
          <a:p>
            <a:pPr lvl="1"/>
            <a:r>
              <a:rPr lang="en-US" sz="1800" dirty="0"/>
              <a:t>Average generalization error over all folds</a:t>
            </a:r>
          </a:p>
          <a:p>
            <a:pPr lvl="1"/>
            <a:r>
              <a:rPr lang="en-US" sz="1800" dirty="0"/>
              <a:t>Leave one out cross validation: K=N</a:t>
            </a:r>
          </a:p>
        </p:txBody>
      </p:sp>
    </p:spTree>
    <p:extLst>
      <p:ext uri="{BB962C8B-B14F-4D97-AF65-F5344CB8AC3E}">
        <p14:creationId xmlns:p14="http://schemas.microsoft.com/office/powerpoint/2010/main" val="194862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Cross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 rot="10800000" flipV="1">
            <a:off x="591126" y="1985763"/>
            <a:ext cx="6216073" cy="3943982"/>
          </a:xfrm>
        </p:spPr>
        <p:txBody>
          <a:bodyPr/>
          <a:lstStyle/>
          <a:p>
            <a:pPr fontAlgn="base"/>
            <a:r>
              <a:rPr lang="en-US" sz="1800" dirty="0" smtClean="0"/>
              <a:t>1. Shuffle </a:t>
            </a:r>
            <a:r>
              <a:rPr lang="en-US" sz="1800" dirty="0"/>
              <a:t>the dataset randomly.</a:t>
            </a:r>
          </a:p>
          <a:p>
            <a:pPr fontAlgn="base"/>
            <a:r>
              <a:rPr lang="en-US" sz="1800" dirty="0"/>
              <a:t>2</a:t>
            </a:r>
            <a:r>
              <a:rPr lang="en-US" sz="1800" dirty="0" smtClean="0"/>
              <a:t>. Split </a:t>
            </a:r>
            <a:r>
              <a:rPr lang="en-US" sz="1800" dirty="0"/>
              <a:t>the dataset into k </a:t>
            </a:r>
            <a:r>
              <a:rPr lang="en-US" sz="1800" dirty="0" smtClean="0"/>
              <a:t>groups</a:t>
            </a:r>
          </a:p>
          <a:p>
            <a:pPr fontAlgn="base"/>
            <a:r>
              <a:rPr lang="en-US" sz="1800" dirty="0" smtClean="0"/>
              <a:t>3. For each unique group:</a:t>
            </a:r>
          </a:p>
          <a:p>
            <a:pPr lvl="1" fontAlgn="base"/>
            <a:r>
              <a:rPr lang="en-US" dirty="0" smtClean="0"/>
              <a:t>4. Take the group as a hold out or test data set</a:t>
            </a:r>
          </a:p>
          <a:p>
            <a:pPr lvl="1" fontAlgn="base"/>
            <a:r>
              <a:rPr lang="en-US" dirty="0" smtClean="0"/>
              <a:t>5. Take the remaining groups as a training data set</a:t>
            </a:r>
          </a:p>
          <a:p>
            <a:pPr lvl="1" fontAlgn="base"/>
            <a:r>
              <a:rPr lang="en-US" dirty="0" smtClean="0"/>
              <a:t>6. Fit a model on the training set and evaluate it on the test set</a:t>
            </a:r>
          </a:p>
          <a:p>
            <a:pPr lvl="1" fontAlgn="base"/>
            <a:r>
              <a:rPr lang="en-US" dirty="0" smtClean="0"/>
              <a:t>7. Retain the evaluation score and discard the model</a:t>
            </a:r>
          </a:p>
          <a:p>
            <a:pPr fontAlgn="base"/>
            <a:r>
              <a:rPr lang="en-US" sz="1800" dirty="0" smtClean="0"/>
              <a:t>Summarize the skill of the model using the sample of model evaluation scores</a:t>
            </a:r>
          </a:p>
          <a:p>
            <a:endParaRPr lang="en-IN" dirty="0"/>
          </a:p>
        </p:txBody>
      </p:sp>
      <p:pic>
        <p:nvPicPr>
          <p:cNvPr id="3074" name="Picture 2" descr="Cross Validation Machine Learning: K-Fold | by Nishant Kumar | Artificial  Intelligence in Plain Engl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99" y="1027620"/>
            <a:ext cx="4987636" cy="39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5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82640" y="452520"/>
            <a:ext cx="10515240" cy="5714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Method</a:t>
            </a:r>
          </a:p>
        </p:txBody>
      </p:sp>
      <p:pic>
        <p:nvPicPr>
          <p:cNvPr id="156" name="Picture 3"/>
          <p:cNvPicPr/>
          <p:nvPr/>
        </p:nvPicPr>
        <p:blipFill>
          <a:blip r:embed="rId2"/>
          <a:stretch/>
        </p:blipFill>
        <p:spPr>
          <a:xfrm>
            <a:off x="943920" y="1302480"/>
            <a:ext cx="10515240" cy="4737960"/>
          </a:xfrm>
          <a:prstGeom prst="rect">
            <a:avLst/>
          </a:prstGeom>
          <a:ln>
            <a:noFill/>
          </a:ln>
        </p:spPr>
      </p:pic>
      <p:pic>
        <p:nvPicPr>
          <p:cNvPr id="157" name="Picture 4"/>
          <p:cNvPicPr/>
          <p:nvPr/>
        </p:nvPicPr>
        <p:blipFill>
          <a:blip r:embed="rId3"/>
          <a:stretch/>
        </p:blipFill>
        <p:spPr>
          <a:xfrm>
            <a:off x="1128600" y="1533240"/>
            <a:ext cx="6001560" cy="34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Data Imbalance _Overfitting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If the training data is overly unbalanced, then the model will predict a non meaningful result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 example, if a model is a binary classifier (eg. Cat vs Dog) and nearly all the samples are of the same label (cat) then the model will simply learn that everything is a that label (Cat).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This is called Overfitting. To prevent overfitting, there needs to be fairly equal distribution of training samples for each classification, or range if label is a real value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Picture 3"/>
          <p:cNvPicPr/>
          <p:nvPr/>
        </p:nvPicPr>
        <p:blipFill>
          <a:blip r:embed="rId2"/>
          <a:stretch/>
        </p:blipFill>
        <p:spPr>
          <a:xfrm>
            <a:off x="766080" y="365040"/>
            <a:ext cx="10587240" cy="587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740160" y="214920"/>
            <a:ext cx="10515240" cy="487656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838080" y="5301000"/>
            <a:ext cx="8457840" cy="180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IN" sz="1800" b="0" strike="noStrike" spc="-1">
                <a:solidFill>
                  <a:srgbClr val="000000"/>
                </a:solidFill>
                <a:latin typeface="Palatino Linotype"/>
              </a:rPr>
              <a:t>Underfitting: when model is too simple, both training and test errors are large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IN" sz="1800" b="0" strike="noStrike" spc="-1">
                <a:solidFill>
                  <a:srgbClr val="000000"/>
                </a:solidFill>
                <a:latin typeface="Palatino Linotype"/>
              </a:rPr>
              <a:t>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740160" y="5719680"/>
            <a:ext cx="8457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IN" sz="1800" b="0" strike="noStrike" spc="-1">
                <a:solidFill>
                  <a:srgbClr val="000000"/>
                </a:solidFill>
                <a:latin typeface="Palatino Linotype"/>
              </a:rPr>
              <a:t>Overfitting: when model is too complex and test errors are large although training errors are small.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0372320" y="2144160"/>
            <a:ext cx="1671480" cy="145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500" b="0" strike="noStrike" spc="-1">
                <a:solidFill>
                  <a:srgbClr val="000000"/>
                </a:solidFill>
                <a:latin typeface="Palatino Linotype"/>
              </a:rPr>
              <a:t>Complexity of a Decision</a:t>
            </a:r>
            <a:endParaRPr lang="en-IN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500" b="0" strike="noStrike" spc="-1">
                <a:solidFill>
                  <a:srgbClr val="000000"/>
                </a:solidFill>
                <a:latin typeface="Palatino Linotype"/>
              </a:rPr>
              <a:t>Tree := number of nodes </a:t>
            </a:r>
            <a:endParaRPr lang="en-IN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500" b="0" strike="noStrike" spc="-1">
                <a:solidFill>
                  <a:srgbClr val="000000"/>
                </a:solidFill>
                <a:latin typeface="Palatino Linotype"/>
              </a:rPr>
              <a:t>It uses</a:t>
            </a:r>
            <a:endParaRPr lang="en-IN" sz="1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49600" y="217080"/>
            <a:ext cx="7772040" cy="37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4000" b="1" strike="noStrike" spc="-1">
                <a:solidFill>
                  <a:srgbClr val="44546A"/>
                </a:solidFill>
                <a:latin typeface="Calibri Light"/>
              </a:rPr>
              <a:t>Type of models	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277200" y="692640"/>
            <a:ext cx="11452680" cy="331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Supervised learning	</a:t>
            </a:r>
            <a:endParaRPr lang="en-IN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Given access to classified data</a:t>
            </a:r>
            <a:endParaRPr lang="en-IN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Learn to predict output when given an input vector</a:t>
            </a:r>
            <a:endParaRPr lang="en-IN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Learn an unknown function f(X) = Y, where X is an input example and Y is the desired output.</a:t>
            </a:r>
            <a:endParaRPr lang="en-IN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Unsupervised learning</a:t>
            </a:r>
            <a:endParaRPr lang="en-IN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Given access to data, but no classification</a:t>
            </a:r>
            <a:endParaRPr lang="en-IN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Create an internal representation of the input e.g. form clusters; extract features</a:t>
            </a:r>
            <a:endParaRPr lang="en-IN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Important for data reduction</a:t>
            </a:r>
            <a:endParaRPr lang="en-IN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Reinforcement learning</a:t>
            </a:r>
            <a:endParaRPr lang="en-IN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Selects actions and observes consequences.</a:t>
            </a:r>
            <a:endParaRPr lang="en-IN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Learn action to maximize payoff</a:t>
            </a:r>
            <a:endParaRPr lang="en-IN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Maximizes long-term cumulative return.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8420040" y="6248520"/>
            <a:ext cx="19047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fld id="{1A4FC8B8-8445-47C2-9087-433506B321EF}" type="slidenum">
              <a:rPr lang="en-IN" sz="10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en-IN" sz="1000" b="0" strike="noStrike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866960" y="304920"/>
            <a:ext cx="77720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4000" b="1" strike="noStrike" spc="-1">
                <a:solidFill>
                  <a:srgbClr val="44546A"/>
                </a:solidFill>
                <a:latin typeface="Calibri Light"/>
              </a:rPr>
              <a:t>Supervised concept learning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443520" y="1685520"/>
            <a:ext cx="11397240" cy="497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25360" indent="-225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Given a training set of positive and negative examples of a concept</a:t>
            </a:r>
            <a:endParaRPr lang="en-IN" sz="2400" b="0" strike="noStrike" spc="-1">
              <a:latin typeface="Arial"/>
            </a:endParaRPr>
          </a:p>
          <a:p>
            <a:pPr marL="225360" indent="-225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Construct a description that will accurately classify whether future examples are positive or negative</a:t>
            </a:r>
            <a:endParaRPr lang="en-IN" sz="2400" b="0" strike="noStrike" spc="-1">
              <a:latin typeface="Arial"/>
            </a:endParaRPr>
          </a:p>
          <a:p>
            <a:pPr marL="225360" indent="-225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That is, learn some good estimate of function f given a training set {(x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, y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), (x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, y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), ..., (x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Calibri"/>
              </a:rPr>
              <a:t>n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, y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Calibri"/>
              </a:rPr>
              <a:t>n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)} where each y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Calibri"/>
              </a:rPr>
              <a:t>i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 is either + (positive) or - (negative), or a probability distribution over +/-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2"/>
          <p:cNvPicPr/>
          <p:nvPr/>
        </p:nvPicPr>
        <p:blipFill>
          <a:blip r:embed="rId2"/>
          <a:stretch/>
        </p:blipFill>
        <p:spPr>
          <a:xfrm>
            <a:off x="838080" y="365040"/>
            <a:ext cx="1059156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Hypothesis Space</a:t>
            </a:r>
            <a:r>
              <a:t/>
            </a:r>
            <a:br/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838080" y="1330200"/>
            <a:ext cx="10515240" cy="4846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One way to think about a supervised learning machine is as a device that explores a “hypothesis space”.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Each setting of the parameters in the machine is a different hypothesis about the function that maps input vectors to output vectors.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If the data is noise-free, each training example rules out a region of hypothesis space.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If the data is noisy, each training example scales the posterior probability of each point in the hypothesis space in proportion to how likely the training example is given that hypothesis.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The art of supervised machine learning is in: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Deciding how to represent the inputs and outputs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Selecting a hypothesis space that is powerful enough to represent the relationship between inputs and outputs but simple enough to be searched.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981080" y="30384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981080" y="1629720"/>
            <a:ext cx="8229240" cy="49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Machine Learning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838080" y="1825560"/>
            <a:ext cx="10515240" cy="47750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 the past 50 years, there has been an explosion of data, this mass of data is useless unless we analyse it and find the patterns hidden within.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Machine Learning is undeniably one of the most influential and powerful technologies in today’s world.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Machine learning is a tool for turning information into knowledge.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Machine learning techniques are used to automatically find the valuable underlying patterns within complex data that we would otherwise struggle to discover.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hidden patterns and knowledge about a problem can be used to predict future events and perform all kinds of complex decision making.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838080" y="1690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Picture 2"/>
          <p:cNvPicPr/>
          <p:nvPr/>
        </p:nvPicPr>
        <p:blipFill>
          <a:blip r:embed="rId2"/>
          <a:stretch/>
        </p:blipFill>
        <p:spPr>
          <a:xfrm>
            <a:off x="838080" y="365040"/>
            <a:ext cx="3816720" cy="2931840"/>
          </a:xfrm>
          <a:prstGeom prst="rect">
            <a:avLst/>
          </a:prstGeom>
          <a:ln>
            <a:noFill/>
          </a:ln>
        </p:spPr>
      </p:pic>
      <p:pic>
        <p:nvPicPr>
          <p:cNvPr id="186" name="Picture 2"/>
          <p:cNvPicPr/>
          <p:nvPr/>
        </p:nvPicPr>
        <p:blipFill>
          <a:blip r:embed="rId3"/>
          <a:stretch/>
        </p:blipFill>
        <p:spPr>
          <a:xfrm>
            <a:off x="4579920" y="365040"/>
            <a:ext cx="3354480" cy="2830320"/>
          </a:xfrm>
          <a:prstGeom prst="rect">
            <a:avLst/>
          </a:prstGeom>
          <a:ln>
            <a:noFill/>
          </a:ln>
        </p:spPr>
      </p:pic>
      <p:pic>
        <p:nvPicPr>
          <p:cNvPr id="187" name="Picture 4"/>
          <p:cNvPicPr/>
          <p:nvPr/>
        </p:nvPicPr>
        <p:blipFill>
          <a:blip r:embed="rId4"/>
          <a:stretch/>
        </p:blipFill>
        <p:spPr>
          <a:xfrm>
            <a:off x="7934760" y="365040"/>
            <a:ext cx="3989160" cy="3312000"/>
          </a:xfrm>
          <a:prstGeom prst="rect">
            <a:avLst/>
          </a:prstGeom>
          <a:ln>
            <a:noFill/>
          </a:ln>
        </p:spPr>
      </p:pic>
      <p:pic>
        <p:nvPicPr>
          <p:cNvPr id="188" name="Picture 6"/>
          <p:cNvPicPr/>
          <p:nvPr/>
        </p:nvPicPr>
        <p:blipFill>
          <a:blip r:embed="rId5"/>
          <a:stretch/>
        </p:blipFill>
        <p:spPr>
          <a:xfrm>
            <a:off x="838080" y="3297240"/>
            <a:ext cx="3741120" cy="2744280"/>
          </a:xfrm>
          <a:prstGeom prst="rect">
            <a:avLst/>
          </a:prstGeom>
          <a:ln>
            <a:noFill/>
          </a:ln>
        </p:spPr>
      </p:pic>
      <p:pic>
        <p:nvPicPr>
          <p:cNvPr id="189" name="Picture 8"/>
          <p:cNvPicPr/>
          <p:nvPr/>
        </p:nvPicPr>
        <p:blipFill>
          <a:blip r:embed="rId6"/>
          <a:stretch/>
        </p:blipFill>
        <p:spPr>
          <a:xfrm>
            <a:off x="4461480" y="3297240"/>
            <a:ext cx="6584760" cy="310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Searching a hypothesis space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 obvious method is to first formulate a loss function and then adjust the parameters to minimize the loss function.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This allows the optimization to be separated from the objective function that is being optimized.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Bayesians do not search for a single set of parameter values that do well on the loss function.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They start with a prior distribution over parameter values and use the training data to compute a posterior distribution over the whole hypothesis space.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Loss Functions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Squared difference between actual and target real-valued outputs.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Number of classification errors 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Problematic for optimization because the derivative is not smooth.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Negative log probability assigned to the correct answer.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This is usually the right function to use.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 some cases it is the same as squared error (regression with Gaussian output noise) 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 other cases it is very different (classification with discrete classes needs cross-entropy error)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Generalization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 real aim of supervised learning is to do well on test data that is not known during learning.</a:t>
            </a:r>
          </a:p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Choosing the values for the parameters that minimize the loss function on the training data is not necessarily the best policy.</a:t>
            </a:r>
          </a:p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We want the learning machine to model the true regularities in the data and to ignore the noise in the data. </a:t>
            </a:r>
          </a:p>
          <a:p>
            <a:pPr marL="685800" lvl="1" indent="-22824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But the learning machine does not know which regularities are real and which are accidental quirks of the particular set of training examples we happen to pick.</a:t>
            </a:r>
          </a:p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So how can we be sure that the machine will generalize correctly to new data?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8081280" y="6090480"/>
            <a:ext cx="2133360" cy="45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r">
              <a:lnSpc>
                <a:spcPct val="100000"/>
              </a:lnSpc>
            </a:pPr>
            <a:fld id="{2CDF2091-AB36-45DC-9874-D53115AEF219}" type="slidenum">
              <a:rPr lang="en-IN" sz="1400" b="0" i="1" strike="noStrike" spc="-1">
                <a:solidFill>
                  <a:srgbClr val="000000"/>
                </a:solidFill>
                <a:latin typeface="Palatino Linotype"/>
              </a:rPr>
              <a:t>24</a:t>
            </a:fld>
            <a:endParaRPr lang="en-IN" sz="1400" b="0" strike="noStrike" spc="-1">
              <a:latin typeface="Arial"/>
            </a:endParaRPr>
          </a:p>
        </p:txBody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5488920" y="402480"/>
            <a:ext cx="4689000" cy="446364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360360" y="310320"/>
            <a:ext cx="9819360" cy="13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4000" b="0" i="1" strike="noStrike" spc="-1">
                <a:solidFill>
                  <a:srgbClr val="000000"/>
                </a:solidFill>
                <a:latin typeface="Calibri Light"/>
              </a:rPr>
              <a:t>Classification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803160" y="1617480"/>
            <a:ext cx="3322440" cy="31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7E6E6"/>
              </a:buClr>
              <a:buSzPct val="75000"/>
              <a:buFont typeface="Wingdings" charset="2"/>
              <a:buChar char="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Example: Credit scoring</a:t>
            </a:r>
            <a:endParaRPr lang="en-IN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7E6E6"/>
              </a:buClr>
              <a:buSzPct val="75000"/>
              <a:buFont typeface="Wingdings" charset="2"/>
              <a:buChar char="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Differentiating between low-risk and high-risk customers from their </a:t>
            </a: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income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 and </a:t>
            </a: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savings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2464560" y="5057280"/>
            <a:ext cx="7776720" cy="7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47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Lucida Bright"/>
              </a:rPr>
              <a:t>Discriminant: IF </a:t>
            </a:r>
            <a:r>
              <a:rPr lang="en-IN" sz="2400" b="0" i="1" strike="noStrike" spc="-1">
                <a:solidFill>
                  <a:srgbClr val="000000"/>
                </a:solidFill>
                <a:latin typeface="Lucida Bright"/>
              </a:rPr>
              <a:t>income</a:t>
            </a:r>
            <a:r>
              <a:rPr lang="en-IN" sz="2400" b="0" strike="noStrike" spc="-1">
                <a:solidFill>
                  <a:srgbClr val="000000"/>
                </a:solidFill>
                <a:latin typeface="Lucida Bright"/>
              </a:rPr>
              <a:t> &gt; θ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Lucida Bright"/>
              </a:rPr>
              <a:t>1</a:t>
            </a:r>
            <a:r>
              <a:rPr lang="en-IN" sz="2400" b="0" strike="noStrike" spc="-1">
                <a:solidFill>
                  <a:srgbClr val="000000"/>
                </a:solidFill>
                <a:latin typeface="Lucida Bright"/>
              </a:rPr>
              <a:t> AND </a:t>
            </a:r>
            <a:r>
              <a:rPr lang="en-IN" sz="2400" b="0" i="1" strike="noStrike" spc="-1">
                <a:solidFill>
                  <a:srgbClr val="000000"/>
                </a:solidFill>
                <a:latin typeface="Lucida Bright"/>
              </a:rPr>
              <a:t>savings</a:t>
            </a:r>
            <a:r>
              <a:rPr lang="en-IN" sz="2400" b="0" strike="noStrike" spc="-1">
                <a:solidFill>
                  <a:srgbClr val="000000"/>
                </a:solidFill>
                <a:latin typeface="Lucida Bright"/>
              </a:rPr>
              <a:t> &gt; θ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Lucida Bright"/>
              </a:rPr>
              <a:t>2</a:t>
            </a:r>
            <a:r>
              <a:rPr lang="en-IN" sz="2400" b="0" strike="noStrike" spc="-1">
                <a:solidFill>
                  <a:srgbClr val="000000"/>
                </a:solidFill>
                <a:latin typeface="Lucida Bright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Lucida Bright"/>
              </a:rPr>
              <a:t>				THEN low-risk ELSE high-risk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01" name="Line 5"/>
          <p:cNvSpPr/>
          <p:nvPr/>
        </p:nvSpPr>
        <p:spPr>
          <a:xfrm flipH="1">
            <a:off x="2993040" y="5353560"/>
            <a:ext cx="928800" cy="7858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2" name="CustomShape 6"/>
          <p:cNvSpPr/>
          <p:nvPr/>
        </p:nvSpPr>
        <p:spPr>
          <a:xfrm>
            <a:off x="2459520" y="6139800"/>
            <a:ext cx="988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Palatino Linotype"/>
              </a:rPr>
              <a:t>Model</a:t>
            </a:r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094600" y="6090480"/>
            <a:ext cx="2133360" cy="45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r">
              <a:lnSpc>
                <a:spcPct val="100000"/>
              </a:lnSpc>
            </a:pPr>
            <a:fld id="{4FA32AEF-CAD4-4079-8EC7-D7CC2DE06173}" type="slidenum">
              <a:rPr lang="en-IN" sz="1400" b="0" i="1" strike="noStrike" spc="-1">
                <a:solidFill>
                  <a:srgbClr val="000000"/>
                </a:solidFill>
                <a:latin typeface="Palatino Linotype"/>
              </a:rPr>
              <a:t>25</a:t>
            </a:fld>
            <a:endParaRPr lang="en-IN" sz="1400" b="0" strike="noStrike" spc="-1">
              <a:latin typeface="Arial"/>
            </a:endParaRPr>
          </a:p>
        </p:txBody>
      </p:sp>
      <p:pic>
        <p:nvPicPr>
          <p:cNvPr id="204" name="Picture 4"/>
          <p:cNvPicPr/>
          <p:nvPr/>
        </p:nvPicPr>
        <p:blipFill>
          <a:blip r:embed="rId2"/>
          <a:stretch/>
        </p:blipFill>
        <p:spPr>
          <a:xfrm>
            <a:off x="5646600" y="1345320"/>
            <a:ext cx="4546080" cy="437472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886680" y="310320"/>
            <a:ext cx="9306360" cy="13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4000" b="0" i="1" strike="noStrike" spc="-1">
                <a:solidFill>
                  <a:srgbClr val="000000"/>
                </a:solidFill>
                <a:latin typeface="Calibri Light"/>
              </a:rPr>
              <a:t>Regression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963800" y="1834200"/>
            <a:ext cx="4038120" cy="38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7E6E6"/>
              </a:buClr>
              <a:buSzPct val="75000"/>
              <a:buFont typeface="Wingdings" charset="2"/>
              <a:buChar char="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Example: Price of a used car</a:t>
            </a:r>
            <a:endParaRPr lang="en-IN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7E6E6"/>
              </a:buClr>
              <a:buSzPct val="75000"/>
              <a:buFont typeface="Wingdings" charset="2"/>
              <a:buChar char=""/>
            </a:pP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x 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: car attributes</a:t>
            </a:r>
            <a:endParaRPr lang="en-IN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y 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: price</a:t>
            </a:r>
            <a:endParaRPr lang="en-IN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		</a:t>
            </a: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y 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= </a:t>
            </a: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g 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(</a:t>
            </a: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x 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| </a:t>
            </a: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θ</a:t>
            </a:r>
            <a:r>
              <a:rPr lang="en-IN" sz="2400" b="0" strike="noStrike" spc="-1">
                <a:solidFill>
                  <a:srgbClr val="000000"/>
                </a:solidFill>
                <a:latin typeface="Symbol"/>
              </a:rPr>
              <a:t> 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g 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( ) model,</a:t>
            </a:r>
            <a:endParaRPr lang="en-IN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Symbol"/>
              </a:rPr>
              <a:t>	</a:t>
            </a:r>
            <a:r>
              <a:rPr lang="en-IN" sz="2400" b="0" i="1" strike="noStrike" spc="-1">
                <a:solidFill>
                  <a:srgbClr val="000000"/>
                </a:solidFill>
                <a:latin typeface="Calibri"/>
              </a:rPr>
              <a:t>θ</a:t>
            </a: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 parameters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7645320" y="2633040"/>
            <a:ext cx="185868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i="1" strike="noStrike" spc="-1">
                <a:solidFill>
                  <a:srgbClr val="000000"/>
                </a:solidFill>
                <a:latin typeface="Lucida Bright"/>
              </a:rPr>
              <a:t>y </a:t>
            </a:r>
            <a:r>
              <a:rPr lang="en-IN" sz="2400" b="0" strike="noStrike" spc="-1">
                <a:solidFill>
                  <a:srgbClr val="000000"/>
                </a:solidFill>
                <a:latin typeface="Lucida Bright"/>
              </a:rPr>
              <a:t>= </a:t>
            </a:r>
            <a:r>
              <a:rPr lang="en-IN" sz="2400" b="0" i="1" strike="noStrike" spc="-1">
                <a:solidFill>
                  <a:srgbClr val="000000"/>
                </a:solidFill>
                <a:latin typeface="Lucida Bright"/>
              </a:rPr>
              <a:t>wx</a:t>
            </a:r>
            <a:r>
              <a:rPr lang="en-IN" sz="2400" b="0" strike="noStrike" spc="-1">
                <a:solidFill>
                  <a:srgbClr val="000000"/>
                </a:solidFill>
                <a:latin typeface="Lucida Bright"/>
              </a:rPr>
              <a:t>+</a:t>
            </a:r>
            <a:r>
              <a:rPr lang="en-IN" sz="2400" b="0" i="1" strike="noStrike" spc="-1">
                <a:solidFill>
                  <a:srgbClr val="000000"/>
                </a:solidFill>
                <a:latin typeface="Lucida Bright"/>
              </a:rPr>
              <a:t>w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Lucida Bright"/>
              </a:rPr>
              <a:t>0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Unsupervised Learning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Learning useful structure 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without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labeled classes, optimization criterion, feedback signal, or any other information beyond the raw data</a:t>
            </a:r>
          </a:p>
        </p:txBody>
      </p:sp>
      <p:sp>
        <p:nvSpPr>
          <p:cNvPr id="210" name="CustomShape 3"/>
          <p:cNvSpPr/>
          <p:nvPr/>
        </p:nvSpPr>
        <p:spPr>
          <a:xfrm>
            <a:off x="914400" y="3144600"/>
            <a:ext cx="9919440" cy="331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Examples:</a:t>
            </a:r>
            <a:endParaRPr lang="en-IN" sz="2800" b="0" strike="noStrike" spc="-1">
              <a:latin typeface="Arial"/>
            </a:endParaRPr>
          </a:p>
          <a:p>
            <a:pPr marL="457200">
              <a:lnSpc>
                <a:spcPct val="85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Example 1: groups people of similar sizes together to make “small”, “medium” and “large” T-Shirts. </a:t>
            </a:r>
            <a:endParaRPr lang="en-IN" sz="2400" b="0" strike="noStrike" spc="-1">
              <a:latin typeface="Arial"/>
            </a:endParaRPr>
          </a:p>
          <a:p>
            <a:pPr marL="457200">
              <a:lnSpc>
                <a:spcPct val="85000"/>
              </a:lnSpc>
            </a:pPr>
            <a:endParaRPr lang="en-IN" sz="2400" b="0" strike="noStrike" spc="-1">
              <a:latin typeface="Arial"/>
            </a:endParaRPr>
          </a:p>
          <a:p>
            <a:pPr marL="457200">
              <a:lnSpc>
                <a:spcPct val="85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Example 2: In marketing, segment customers according to their similarities  To do targeted marketing.  </a:t>
            </a:r>
            <a:endParaRPr lang="en-IN" sz="2400" b="0" strike="noStrike" spc="-1">
              <a:latin typeface="Arial"/>
            </a:endParaRPr>
          </a:p>
          <a:p>
            <a:pPr marL="457200">
              <a:lnSpc>
                <a:spcPct val="85000"/>
              </a:lnSpc>
            </a:pPr>
            <a:endParaRPr lang="en-IN" sz="2400" b="0" strike="noStrike" spc="-1">
              <a:latin typeface="Arial"/>
            </a:endParaRPr>
          </a:p>
          <a:p>
            <a:pPr marL="457200">
              <a:lnSpc>
                <a:spcPct val="85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Example 3: Given a collection of text documents, we want to organize them according to their content similarities,  To produce a topic hierarch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Clustering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Clustering is a technique for finding similarity groups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in data, called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clusters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Task of grouping a set of data points such that data points in the same group are more similar to each other than data points in another group (group is known as cluster).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 it groups data instances that are similar to (near) each other in one cluster and data instances that are very different (far away) from each other into different clusters.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Types: 1. Exclusive Clustering: K-means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               2. Overlapping Clustering: Fuzzy C-means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               3. Hierarchical Clustering: Agglomerative clustering, divisive clustering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              4. Probabilistic Clustering: Mixture of Gaussian models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94160" y="461880"/>
            <a:ext cx="10889280" cy="560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519"/>
              </a:spcBef>
              <a:buClr>
                <a:srgbClr val="5B9BD5"/>
              </a:buClr>
              <a:buSzPct val="65000"/>
              <a:buFont typeface="Wingdings" charset="2"/>
              <a:buChar char=""/>
            </a:pPr>
            <a:r>
              <a:rPr lang="en-IN" sz="2600" b="0" strike="noStrike" spc="-1">
                <a:solidFill>
                  <a:srgbClr val="000000"/>
                </a:solidFill>
                <a:latin typeface="Calibri"/>
              </a:rPr>
              <a:t>The data set has three natural groups of data points, i.e., 3 natural clusters. </a:t>
            </a:r>
            <a:endParaRPr lang="en-IN" sz="2600" b="0" strike="noStrike" spc="-1">
              <a:latin typeface="Arial"/>
            </a:endParaRPr>
          </a:p>
        </p:txBody>
      </p:sp>
      <p:pic>
        <p:nvPicPr>
          <p:cNvPr id="217" name="Picture 7"/>
          <p:cNvPicPr/>
          <p:nvPr/>
        </p:nvPicPr>
        <p:blipFill>
          <a:blip r:embed="rId2"/>
          <a:stretch/>
        </p:blipFill>
        <p:spPr>
          <a:xfrm>
            <a:off x="3185280" y="2213640"/>
            <a:ext cx="4427280" cy="369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Traditional System Vs Machine Learning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2"/>
          <p:cNvPicPr/>
          <p:nvPr/>
        </p:nvPicPr>
        <p:blipFill>
          <a:blip r:embed="rId2"/>
          <a:stretch/>
        </p:blipFill>
        <p:spPr>
          <a:xfrm>
            <a:off x="564840" y="1529640"/>
            <a:ext cx="5652720" cy="4943160"/>
          </a:xfrm>
          <a:prstGeom prst="rect">
            <a:avLst/>
          </a:prstGeom>
          <a:ln>
            <a:noFill/>
          </a:ln>
        </p:spPr>
      </p:pic>
      <p:pic>
        <p:nvPicPr>
          <p:cNvPr id="134" name="Picture 4"/>
          <p:cNvPicPr/>
          <p:nvPr/>
        </p:nvPicPr>
        <p:blipFill>
          <a:blip r:embed="rId3"/>
          <a:stretch/>
        </p:blipFill>
        <p:spPr>
          <a:xfrm>
            <a:off x="6217920" y="1529640"/>
            <a:ext cx="5894280" cy="486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Reinforcement Learning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Close to human learning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Algorithm learns a policy of how to act in a given environment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Every action has some impact in the environment and the environment provides rewards that guides the learning algorithm.</a:t>
            </a:r>
          </a:p>
        </p:txBody>
      </p:sp>
      <p:pic>
        <p:nvPicPr>
          <p:cNvPr id="220" name="Picture 4"/>
          <p:cNvPicPr/>
          <p:nvPr/>
        </p:nvPicPr>
        <p:blipFill>
          <a:blip r:embed="rId2"/>
          <a:stretch/>
        </p:blipFill>
        <p:spPr>
          <a:xfrm>
            <a:off x="1247040" y="3776760"/>
            <a:ext cx="9504000" cy="240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Picture 4"/>
          <p:cNvPicPr/>
          <p:nvPr/>
        </p:nvPicPr>
        <p:blipFill>
          <a:blip r:embed="rId2"/>
          <a:stretch/>
        </p:blipFill>
        <p:spPr>
          <a:xfrm>
            <a:off x="0" y="9360"/>
            <a:ext cx="12191760" cy="6848280"/>
          </a:xfrm>
          <a:prstGeom prst="rect">
            <a:avLst/>
          </a:prstGeom>
          <a:ln>
            <a:noFill/>
          </a:ln>
        </p:spPr>
      </p:pic>
      <p:pic>
        <p:nvPicPr>
          <p:cNvPr id="224" name="Picture 6"/>
          <p:cNvPicPr/>
          <p:nvPr/>
        </p:nvPicPr>
        <p:blipFill>
          <a:blip r:embed="rId3"/>
          <a:stretch/>
        </p:blipFill>
        <p:spPr>
          <a:xfrm>
            <a:off x="0" y="0"/>
            <a:ext cx="12191760" cy="718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2133720" y="1600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1280" indent="-3409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400" b="0" u="sng" strike="noStrike" spc="-1">
                <a:solidFill>
                  <a:srgbClr val="000000"/>
                </a:solidFill>
                <a:uFillTx/>
                <a:latin typeface="Arial"/>
              </a:rPr>
              <a:t>Training data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: examples of the form (d,h(d))</a:t>
            </a:r>
            <a:endParaRPr lang="en-IN" sz="2400" b="0" strike="noStrike" spc="-1">
              <a:latin typeface="Arial"/>
            </a:endParaRPr>
          </a:p>
          <a:p>
            <a:pPr marL="741240" lvl="1" indent="-283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where d are the data objects to classify (inputs)</a:t>
            </a:r>
            <a:endParaRPr lang="en-IN" sz="2400" b="0" strike="noStrike" spc="-1">
              <a:latin typeface="Arial"/>
            </a:endParaRPr>
          </a:p>
          <a:p>
            <a:pPr marL="741240" lvl="1" indent="-2836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and h(d) are the correct class info for d, h(d)</a:t>
            </a:r>
            <a:r>
              <a:rPr lang="en-IN" sz="2400" b="0" strike="noStrike" spc="-1">
                <a:solidFill>
                  <a:srgbClr val="000000"/>
                </a:solidFill>
                <a:latin typeface="Symbol"/>
              </a:rPr>
              <a:t>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{1,…K}</a:t>
            </a:r>
            <a:endParaRPr lang="en-IN" sz="2400" b="0" strike="noStrike" spc="-1">
              <a:latin typeface="Arial"/>
            </a:endParaRPr>
          </a:p>
          <a:p>
            <a:pPr marL="341280" indent="-34092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400" b="0" u="sng" strike="noStrike" spc="-1">
                <a:solidFill>
                  <a:srgbClr val="000000"/>
                </a:solidFill>
                <a:uFillTx/>
                <a:latin typeface="Arial"/>
              </a:rPr>
              <a:t>Goal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: given d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Arial"/>
              </a:rPr>
              <a:t>new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, provide h(d</a:t>
            </a:r>
            <a:r>
              <a:rPr lang="en-IN" sz="2400" b="0" strike="noStrike" spc="-1" baseline="-25000">
                <a:solidFill>
                  <a:srgbClr val="000000"/>
                </a:solidFill>
                <a:latin typeface="Arial"/>
              </a:rPr>
              <a:t>new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26" name="Picture 2"/>
          <p:cNvPicPr/>
          <p:nvPr/>
        </p:nvPicPr>
        <p:blipFill>
          <a:blip r:embed="rId3"/>
          <a:stretch/>
        </p:blipFill>
        <p:spPr>
          <a:xfrm>
            <a:off x="3733920" y="3581280"/>
            <a:ext cx="4190760" cy="297792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1828800" y="53352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Classification problem</a:t>
            </a:r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981080" y="465120"/>
            <a:ext cx="8229240" cy="143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A word about the Bayesian framework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362320" y="2057400"/>
            <a:ext cx="7162560" cy="40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endParaRPr lang="en-IN" sz="1800" b="0" strike="noStrike" spc="-1">
              <a:latin typeface="Arial"/>
            </a:endParaRPr>
          </a:p>
          <a:p>
            <a:pPr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Allows us  to combine </a:t>
            </a:r>
            <a:r>
              <a:rPr lang="en-IN" sz="2400" b="0" u="sng" strike="noStrike" spc="-1">
                <a:solidFill>
                  <a:srgbClr val="000000"/>
                </a:solidFill>
                <a:uFillTx/>
                <a:latin typeface="Arial"/>
              </a:rPr>
              <a:t>observed data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and </a:t>
            </a:r>
            <a:r>
              <a:rPr lang="en-IN" sz="2400" b="0" u="sng" strike="noStrike" spc="-1">
                <a:solidFill>
                  <a:srgbClr val="000000"/>
                </a:solidFill>
                <a:uFillTx/>
                <a:latin typeface="Arial"/>
              </a:rPr>
              <a:t>prior knowledge</a:t>
            </a:r>
            <a:endParaRPr lang="en-IN" sz="2400" b="0" strike="noStrike" spc="-1">
              <a:latin typeface="Arial"/>
            </a:endParaRPr>
          </a:p>
          <a:p>
            <a:pPr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Provides </a:t>
            </a:r>
            <a:r>
              <a:rPr lang="en-IN" sz="2400" b="0" u="sng" strike="noStrike" spc="-1">
                <a:solidFill>
                  <a:srgbClr val="000000"/>
                </a:solidFill>
                <a:uFillTx/>
                <a:latin typeface="Arial"/>
              </a:rPr>
              <a:t>practical learning algorithms</a:t>
            </a:r>
            <a:endParaRPr lang="en-IN" sz="2400" b="0" strike="noStrike" spc="-1">
              <a:latin typeface="Arial"/>
            </a:endParaRPr>
          </a:p>
          <a:p>
            <a:pPr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It is a </a:t>
            </a:r>
            <a:r>
              <a:rPr lang="en-IN" sz="2400" b="0" u="sng" strike="noStrike" spc="-1">
                <a:solidFill>
                  <a:srgbClr val="000000"/>
                </a:solidFill>
                <a:uFillTx/>
                <a:latin typeface="Arial"/>
              </a:rPr>
              <a:t>generative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(model based) approach, which offers a useful conceptual framework</a:t>
            </a:r>
            <a:endParaRPr lang="en-IN" sz="2400" b="0" strike="noStrike" spc="-1">
              <a:latin typeface="Arial"/>
            </a:endParaRPr>
          </a:p>
          <a:p>
            <a:pPr marL="741240" lvl="1" indent="-2836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Font typeface="Arial"/>
              <a:buChar char="–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This means that any kind of objects (e.g. time series, trees, etc.) can be classified, based on a probabilistic model specification</a:t>
            </a:r>
            <a:endParaRPr lang="en-IN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981080" y="2746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Bayes’ Rule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2209680" y="1600200"/>
            <a:ext cx="3749400" cy="108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3"/>
          <p:cNvSpPr/>
          <p:nvPr/>
        </p:nvSpPr>
        <p:spPr>
          <a:xfrm>
            <a:off x="2133720" y="4495680"/>
            <a:ext cx="7922880" cy="13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4"/>
          <p:cNvSpPr/>
          <p:nvPr/>
        </p:nvSpPr>
        <p:spPr>
          <a:xfrm>
            <a:off x="2133720" y="3657600"/>
            <a:ext cx="4190760" cy="45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IN" sz="2400" b="0" u="sng" strike="noStrike" spc="-1">
                <a:solidFill>
                  <a:srgbClr val="000000"/>
                </a:solidFill>
                <a:uFillTx/>
                <a:latin typeface="Arial"/>
              </a:rPr>
              <a:t>Who is who in Bayes’ rule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34" name="Picture 233"/>
          <p:cNvPicPr/>
          <p:nvPr/>
        </p:nvPicPr>
        <p:blipFill>
          <a:blip r:embed="rId3"/>
          <a:stretch/>
        </p:blipFill>
        <p:spPr>
          <a:xfrm>
            <a:off x="2209680" y="1600200"/>
            <a:ext cx="3746520" cy="1079640"/>
          </a:xfrm>
          <a:prstGeom prst="rect">
            <a:avLst/>
          </a:prstGeom>
          <a:ln>
            <a:noFill/>
          </a:ln>
        </p:spPr>
      </p:pic>
      <p:pic>
        <p:nvPicPr>
          <p:cNvPr id="235" name="Picture 234"/>
          <p:cNvPicPr/>
          <p:nvPr/>
        </p:nvPicPr>
        <p:blipFill>
          <a:blip r:embed="rId4"/>
          <a:stretch/>
        </p:blipFill>
        <p:spPr>
          <a:xfrm>
            <a:off x="2133720" y="4495680"/>
            <a:ext cx="7912080" cy="1346040"/>
          </a:xfrm>
          <a:prstGeom prst="rect">
            <a:avLst/>
          </a:prstGeom>
          <a:ln>
            <a:noFill/>
          </a:ln>
        </p:spPr>
      </p:pic>
      <p:pic>
        <p:nvPicPr>
          <p:cNvPr id="236" name="Picture 235"/>
          <p:cNvPicPr/>
          <p:nvPr/>
        </p:nvPicPr>
        <p:blipFill>
          <a:blip r:embed="rId5"/>
          <a:stretch/>
        </p:blipFill>
        <p:spPr>
          <a:xfrm>
            <a:off x="7010280" y="1447920"/>
            <a:ext cx="2590920" cy="266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1"/>
          <p:cNvPicPr/>
          <p:nvPr/>
        </p:nvPicPr>
        <p:blipFill>
          <a:blip r:embed="rId2"/>
          <a:stretch/>
        </p:blipFill>
        <p:spPr>
          <a:xfrm>
            <a:off x="1119600" y="943920"/>
            <a:ext cx="10181880" cy="465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364480" y="2286000"/>
            <a:ext cx="403812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Probability D</a:t>
            </a:r>
            <a:r>
              <a:rPr lang="en-IN" sz="2800" b="0" strike="noStrike" spc="-1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 over      and probability D</a:t>
            </a:r>
            <a:r>
              <a:rPr lang="en-IN" sz="2800" b="0" strike="noStrike" spc="-1" baseline="-25000">
                <a:solidFill>
                  <a:srgbClr val="000000"/>
                </a:solidFill>
                <a:latin typeface="Calibri"/>
              </a:rPr>
              <a:t>2</a:t>
            </a: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 for</a:t>
            </a:r>
            <a:endParaRPr lang="en-IN" sz="2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Equally likely.</a:t>
            </a:r>
            <a:endParaRPr lang="en-IN" sz="2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Computing the probability of “smiley” given a point (x,y).</a:t>
            </a:r>
            <a:endParaRPr lang="en-IN" sz="2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Use Bayes formula.</a:t>
            </a:r>
            <a:endParaRPr lang="en-IN" sz="2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Let p be the probability.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641880" y="495360"/>
            <a:ext cx="10603080" cy="12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4000" b="1" strike="noStrike" spc="-1">
                <a:solidFill>
                  <a:srgbClr val="000000"/>
                </a:solidFill>
                <a:latin typeface="Calibri Light"/>
              </a:rPr>
              <a:t>Introduction to bayes Theorem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6934320" y="2590920"/>
            <a:ext cx="3047760" cy="320004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4"/>
          <p:cNvSpPr/>
          <p:nvPr/>
        </p:nvSpPr>
        <p:spPr>
          <a:xfrm>
            <a:off x="7315200" y="3048120"/>
            <a:ext cx="304560" cy="304560"/>
          </a:xfrm>
          <a:prstGeom prst="smileyFace">
            <a:avLst>
              <a:gd name="adj" fmla="val 4653"/>
            </a:avLst>
          </a:prstGeom>
          <a:solidFill>
            <a:srgbClr val="FFFF66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5"/>
          <p:cNvSpPr/>
          <p:nvPr/>
        </p:nvSpPr>
        <p:spPr>
          <a:xfrm>
            <a:off x="7467480" y="3505320"/>
            <a:ext cx="304560" cy="304560"/>
          </a:xfrm>
          <a:prstGeom prst="smileyFace">
            <a:avLst>
              <a:gd name="adj" fmla="val 4653"/>
            </a:avLst>
          </a:prstGeom>
          <a:solidFill>
            <a:srgbClr val="FFFF66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6"/>
          <p:cNvSpPr/>
          <p:nvPr/>
        </p:nvSpPr>
        <p:spPr>
          <a:xfrm>
            <a:off x="8001000" y="2971800"/>
            <a:ext cx="304560" cy="304560"/>
          </a:xfrm>
          <a:prstGeom prst="smileyFace">
            <a:avLst>
              <a:gd name="adj" fmla="val 4653"/>
            </a:avLst>
          </a:prstGeom>
          <a:solidFill>
            <a:srgbClr val="FFFF66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7"/>
          <p:cNvSpPr/>
          <p:nvPr/>
        </p:nvSpPr>
        <p:spPr>
          <a:xfrm>
            <a:off x="7772400" y="3505320"/>
            <a:ext cx="304560" cy="304560"/>
          </a:xfrm>
          <a:prstGeom prst="smileyFace">
            <a:avLst>
              <a:gd name="adj" fmla="val 4653"/>
            </a:avLst>
          </a:prstGeom>
          <a:solidFill>
            <a:srgbClr val="FFFF66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8"/>
          <p:cNvSpPr/>
          <p:nvPr/>
        </p:nvSpPr>
        <p:spPr>
          <a:xfrm>
            <a:off x="7162920" y="3429000"/>
            <a:ext cx="304560" cy="304560"/>
          </a:xfrm>
          <a:prstGeom prst="smileyFace">
            <a:avLst>
              <a:gd name="adj" fmla="val 4653"/>
            </a:avLst>
          </a:prstGeom>
          <a:solidFill>
            <a:srgbClr val="FFFF66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9"/>
          <p:cNvSpPr/>
          <p:nvPr/>
        </p:nvSpPr>
        <p:spPr>
          <a:xfrm>
            <a:off x="7696080" y="2743200"/>
            <a:ext cx="304560" cy="304560"/>
          </a:xfrm>
          <a:prstGeom prst="smileyFace">
            <a:avLst>
              <a:gd name="adj" fmla="val 4653"/>
            </a:avLst>
          </a:prstGeom>
          <a:solidFill>
            <a:srgbClr val="FFFF66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10"/>
          <p:cNvSpPr/>
          <p:nvPr/>
        </p:nvSpPr>
        <p:spPr>
          <a:xfrm>
            <a:off x="9372600" y="4800600"/>
            <a:ext cx="22824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5050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11"/>
          <p:cNvSpPr/>
          <p:nvPr/>
        </p:nvSpPr>
        <p:spPr>
          <a:xfrm>
            <a:off x="9296280" y="5410080"/>
            <a:ext cx="22824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5050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2"/>
          <p:cNvSpPr/>
          <p:nvPr/>
        </p:nvSpPr>
        <p:spPr>
          <a:xfrm>
            <a:off x="9677520" y="5105520"/>
            <a:ext cx="22824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5050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13"/>
          <p:cNvSpPr/>
          <p:nvPr/>
        </p:nvSpPr>
        <p:spPr>
          <a:xfrm>
            <a:off x="8763120" y="5029200"/>
            <a:ext cx="22824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5050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14"/>
          <p:cNvSpPr/>
          <p:nvPr/>
        </p:nvSpPr>
        <p:spPr>
          <a:xfrm>
            <a:off x="8534520" y="4419720"/>
            <a:ext cx="22824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5050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15"/>
          <p:cNvSpPr/>
          <p:nvPr/>
        </p:nvSpPr>
        <p:spPr>
          <a:xfrm>
            <a:off x="8534520" y="5257800"/>
            <a:ext cx="22824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5050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16"/>
          <p:cNvSpPr/>
          <p:nvPr/>
        </p:nvSpPr>
        <p:spPr>
          <a:xfrm>
            <a:off x="9144000" y="4343400"/>
            <a:ext cx="22824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5050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17"/>
          <p:cNvSpPr/>
          <p:nvPr/>
        </p:nvSpPr>
        <p:spPr>
          <a:xfrm>
            <a:off x="5791320" y="2438280"/>
            <a:ext cx="304560" cy="304560"/>
          </a:xfrm>
          <a:prstGeom prst="smileyFace">
            <a:avLst>
              <a:gd name="adj" fmla="val 4653"/>
            </a:avLst>
          </a:prstGeom>
          <a:solidFill>
            <a:srgbClr val="FFFF66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18"/>
          <p:cNvSpPr/>
          <p:nvPr/>
        </p:nvSpPr>
        <p:spPr>
          <a:xfrm>
            <a:off x="6172200" y="2895480"/>
            <a:ext cx="22824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5050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19"/>
          <p:cNvSpPr/>
          <p:nvPr/>
        </p:nvSpPr>
        <p:spPr>
          <a:xfrm>
            <a:off x="7275240" y="4146480"/>
            <a:ext cx="703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IN" sz="1800" b="0" strike="noStrike" spc="-1">
                <a:solidFill>
                  <a:srgbClr val="000000"/>
                </a:solidFill>
                <a:latin typeface="Tahoma"/>
              </a:rPr>
              <a:t>(x,y)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2552760" y="228600"/>
            <a:ext cx="77720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4000" b="1" strike="noStrike" spc="-1">
                <a:solidFill>
                  <a:srgbClr val="000000"/>
                </a:solidFill>
                <a:latin typeface="Calibri Light"/>
              </a:rPr>
              <a:t>Task: </a:t>
            </a:r>
            <a:r>
              <a:rPr lang="en-IN" sz="3600" b="1" strike="noStrike" spc="-1">
                <a:solidFill>
                  <a:srgbClr val="000000"/>
                </a:solidFill>
                <a:latin typeface="Calibri Light"/>
              </a:rPr>
              <a:t>generate</a:t>
            </a:r>
            <a:r>
              <a:rPr lang="en-IN" sz="4000" b="1" strike="noStrike" spc="-1">
                <a:solidFill>
                  <a:srgbClr val="000000"/>
                </a:solidFill>
                <a:latin typeface="Calibri Light"/>
              </a:rPr>
              <a:t> class label to a point at location (x,y)	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2552760" y="4191120"/>
            <a:ext cx="7772040" cy="25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Determine between S or H by comparing the probability of P(S|(x,y)) to P(H|(x,y)).</a:t>
            </a:r>
            <a:endParaRPr lang="en-IN" sz="3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Clearly, one needs to know all these probabilities</a:t>
            </a:r>
            <a:endParaRPr lang="en-IN" sz="3200" b="0" strike="noStrike" spc="-1">
              <a:latin typeface="Arial"/>
            </a:endParaRPr>
          </a:p>
          <a:p>
            <a:pPr marL="743040" indent="-285480">
              <a:lnSpc>
                <a:spcPct val="100000"/>
              </a:lnSpc>
              <a:spcBef>
                <a:spcPts val="561"/>
              </a:spcBef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2099160" y="76680"/>
            <a:ext cx="728640" cy="27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latin typeface="Tahoma"/>
              </a:rPr>
              <a:t>	  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260" name="Picture 6"/>
          <p:cNvPicPr/>
          <p:nvPr/>
        </p:nvPicPr>
        <p:blipFill>
          <a:blip r:embed="rId2"/>
          <a:stretch/>
        </p:blipFill>
        <p:spPr>
          <a:xfrm>
            <a:off x="3772080" y="1974960"/>
            <a:ext cx="6019560" cy="2139480"/>
          </a:xfrm>
          <a:prstGeom prst="rect">
            <a:avLst/>
          </a:prstGeom>
          <a:ln>
            <a:noFill/>
          </a:ln>
        </p:spPr>
      </p:pic>
      <p:sp>
        <p:nvSpPr>
          <p:cNvPr id="261" name="CustomShape 4"/>
          <p:cNvSpPr/>
          <p:nvPr/>
        </p:nvSpPr>
        <p:spPr>
          <a:xfrm>
            <a:off x="1866960" y="988920"/>
            <a:ext cx="1839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Linear Regression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Regression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is a statistical procedure that determines the equation for the straight line that best fits a specific set of data.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Simple regression analysis is a statistical tool That gives us the ability to estimate the mathematical relationship between a dependent variable (usually called y) and an independent variable (usually called x).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Any straight line can be represented by an equation of the form Y = bX + a, where b and a are constants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value of b is called the slope constant and determines the direction and degree to which the line is tilted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value of a is called the Y-intercept and determines the point where the line crosses the Y-axis.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580480" y="16344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The goal of the analyst who studies the data is to find a functional relation between the response variable y and the predictor variable x.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265" name="Picture 5"/>
          <p:cNvPicPr/>
          <p:nvPr/>
        </p:nvPicPr>
        <p:blipFill>
          <a:blip r:embed="rId2"/>
          <a:stretch/>
        </p:blipFill>
        <p:spPr>
          <a:xfrm>
            <a:off x="1235880" y="1627560"/>
            <a:ext cx="2386080" cy="3491640"/>
          </a:xfrm>
          <a:prstGeom prst="rect">
            <a:avLst/>
          </a:prstGeom>
          <a:ln>
            <a:noFill/>
          </a:ln>
        </p:spPr>
      </p:pic>
      <p:pic>
        <p:nvPicPr>
          <p:cNvPr id="266" name="Picture 7"/>
          <p:cNvPicPr/>
          <p:nvPr/>
        </p:nvPicPr>
        <p:blipFill>
          <a:blip r:embed="rId3"/>
          <a:stretch/>
        </p:blipFill>
        <p:spPr>
          <a:xfrm>
            <a:off x="5172480" y="1560960"/>
            <a:ext cx="6271200" cy="447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Definitions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Machine Learning was coined by Arthur Samuel in 1959, “it gives computers the ability to learn without being explicitly programmed”. 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 1997, Tom Mitchell gave a “well-posed” mathematical and relational definition that “A computer program is said to learn from experience E with respect to some task T and some performance measure P, if its performance on T, as measured by P, improves with experience E. </a:t>
            </a: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Machine Learning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Study of algorithms that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improve their performance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at some task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with experience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797120" y="-2880"/>
            <a:ext cx="779256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44546A"/>
                </a:solidFill>
                <a:latin typeface="Times New Roman"/>
              </a:rPr>
              <a:t>Regression Function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1481760" y="1535040"/>
            <a:ext cx="380952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954F72"/>
              </a:buClr>
              <a:buSzPct val="60000"/>
              <a:buFont typeface="Wingdings" charset="2"/>
              <a:buChar char=""/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The statement that the relation between X and Y is statistical should be interpreted as providing the following guidelines:</a:t>
            </a:r>
            <a:endParaRPr lang="en-IN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1.	Regard  Y  as a random variable.</a:t>
            </a:r>
            <a:endParaRPr lang="en-IN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2.	For each  X,  take  </a:t>
            </a:r>
            <a:r>
              <a:rPr lang="en-IN" sz="1800" b="0" i="1" strike="noStrike" spc="-1">
                <a:solidFill>
                  <a:srgbClr val="000000"/>
                </a:solidFill>
                <a:latin typeface="Times New Roman"/>
              </a:rPr>
              <a:t>f </a:t>
            </a: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IN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)  to be the expected value (i.e., mean value) of  y.</a:t>
            </a:r>
            <a:endParaRPr lang="en-IN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3.	Given that  </a:t>
            </a:r>
            <a:r>
              <a:rPr lang="en-IN" sz="1800" b="0" i="1" strike="noStrike" spc="-1">
                <a:solidFill>
                  <a:srgbClr val="000000"/>
                </a:solidFill>
                <a:latin typeface="Times New Roman"/>
              </a:rPr>
              <a:t>E </a:t>
            </a: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IN" sz="1800" b="0" i="1" strike="noStrike" spc="-1">
                <a:solidFill>
                  <a:srgbClr val="000000"/>
                </a:solidFill>
                <a:latin typeface="Times New Roman"/>
              </a:rPr>
              <a:t>Y</a:t>
            </a: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)  denotes the expected value of  Y, call the equation </a:t>
            </a:r>
            <a:endParaRPr lang="en-IN" sz="1800" b="0" strike="noStrike" spc="-1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60"/>
              </a:spcBef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	 </a:t>
            </a:r>
            <a:endParaRPr lang="en-IN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</a:rPr>
              <a:t>	the regression function.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IN" sz="1800" b="0" strike="noStrike" spc="-1">
              <a:latin typeface="Arial"/>
            </a:endParaRPr>
          </a:p>
        </p:txBody>
      </p:sp>
      <p:pic>
        <p:nvPicPr>
          <p:cNvPr id="269" name="Picture 5"/>
          <p:cNvPicPr/>
          <p:nvPr/>
        </p:nvPicPr>
        <p:blipFill>
          <a:blip r:embed="rId2"/>
          <a:stretch/>
        </p:blipFill>
        <p:spPr>
          <a:xfrm>
            <a:off x="2546280" y="4822200"/>
            <a:ext cx="1294920" cy="337680"/>
          </a:xfrm>
          <a:prstGeom prst="rect">
            <a:avLst/>
          </a:prstGeom>
          <a:ln>
            <a:noFill/>
          </a:ln>
        </p:spPr>
      </p:pic>
      <p:pic>
        <p:nvPicPr>
          <p:cNvPr id="270" name="Picture 7"/>
          <p:cNvPicPr/>
          <p:nvPr/>
        </p:nvPicPr>
        <p:blipFill>
          <a:blip r:embed="rId3"/>
          <a:stretch/>
        </p:blipFill>
        <p:spPr>
          <a:xfrm>
            <a:off x="6203520" y="1659240"/>
            <a:ext cx="5307840" cy="3491640"/>
          </a:xfrm>
          <a:prstGeom prst="rect">
            <a:avLst/>
          </a:prstGeom>
          <a:ln>
            <a:noFill/>
          </a:ln>
        </p:spPr>
      </p:pic>
      <p:pic>
        <p:nvPicPr>
          <p:cNvPr id="271" name="Picture 2"/>
          <p:cNvPicPr/>
          <p:nvPr/>
        </p:nvPicPr>
        <p:blipFill>
          <a:blip r:embed="rId4"/>
          <a:stretch/>
        </p:blipFill>
        <p:spPr>
          <a:xfrm>
            <a:off x="4247280" y="5735520"/>
            <a:ext cx="3209400" cy="8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4" name="Picture 2"/>
          <p:cNvPicPr/>
          <p:nvPr/>
        </p:nvPicPr>
        <p:blipFill>
          <a:blip r:embed="rId2"/>
          <a:stretch/>
        </p:blipFill>
        <p:spPr>
          <a:xfrm>
            <a:off x="2622960" y="365040"/>
            <a:ext cx="8730360" cy="6090840"/>
          </a:xfrm>
          <a:prstGeom prst="rect">
            <a:avLst/>
          </a:prstGeom>
          <a:ln>
            <a:noFill/>
          </a:ln>
        </p:spPr>
      </p:pic>
      <p:pic>
        <p:nvPicPr>
          <p:cNvPr id="275" name="Picture 2"/>
          <p:cNvPicPr/>
          <p:nvPr/>
        </p:nvPicPr>
        <p:blipFill>
          <a:blip r:embed="rId3"/>
          <a:stretch/>
        </p:blipFill>
        <p:spPr>
          <a:xfrm>
            <a:off x="155520" y="365040"/>
            <a:ext cx="2383920" cy="364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Assumptions of Linear Regression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Linear Relationship between the features and target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Little or no Multicollinearity between the features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8" name="Picture 10"/>
          <p:cNvPicPr/>
          <p:nvPr/>
        </p:nvPicPr>
        <p:blipFill>
          <a:blip r:embed="rId2"/>
          <a:stretch/>
        </p:blipFill>
        <p:spPr>
          <a:xfrm>
            <a:off x="4663080" y="2217600"/>
            <a:ext cx="3742920" cy="1783440"/>
          </a:xfrm>
          <a:prstGeom prst="rect">
            <a:avLst/>
          </a:prstGeom>
          <a:ln>
            <a:noFill/>
          </a:ln>
        </p:spPr>
      </p:pic>
      <p:pic>
        <p:nvPicPr>
          <p:cNvPr id="279" name="Picture 12"/>
          <p:cNvPicPr/>
          <p:nvPr/>
        </p:nvPicPr>
        <p:blipFill>
          <a:blip r:embed="rId3"/>
          <a:stretch/>
        </p:blipFill>
        <p:spPr>
          <a:xfrm>
            <a:off x="6095880" y="4411440"/>
            <a:ext cx="4114440" cy="215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838080" y="507960"/>
            <a:ext cx="10515240" cy="5668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Normal distribution of error terms: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Little or No autocorrelation in the residuals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1" name="Picture 3"/>
          <p:cNvPicPr/>
          <p:nvPr/>
        </p:nvPicPr>
        <p:blipFill>
          <a:blip r:embed="rId2"/>
          <a:stretch/>
        </p:blipFill>
        <p:spPr>
          <a:xfrm>
            <a:off x="2032200" y="1013400"/>
            <a:ext cx="7905240" cy="2246400"/>
          </a:xfrm>
          <a:prstGeom prst="rect">
            <a:avLst/>
          </a:prstGeom>
          <a:ln>
            <a:noFill/>
          </a:ln>
        </p:spPr>
      </p:pic>
      <p:pic>
        <p:nvPicPr>
          <p:cNvPr id="282" name="Picture 4"/>
          <p:cNvPicPr/>
          <p:nvPr/>
        </p:nvPicPr>
        <p:blipFill>
          <a:blip r:embed="rId3"/>
          <a:stretch/>
        </p:blipFill>
        <p:spPr>
          <a:xfrm>
            <a:off x="5177520" y="4025520"/>
            <a:ext cx="3628800" cy="117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Locally weighted Regression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4" name="Picture 2"/>
          <p:cNvPicPr/>
          <p:nvPr/>
        </p:nvPicPr>
        <p:blipFill>
          <a:blip r:embed="rId2"/>
          <a:stretch/>
        </p:blipFill>
        <p:spPr>
          <a:xfrm>
            <a:off x="599760" y="1690560"/>
            <a:ext cx="5095440" cy="4485960"/>
          </a:xfrm>
          <a:prstGeom prst="rect">
            <a:avLst/>
          </a:prstGeom>
          <a:ln>
            <a:noFill/>
          </a:ln>
        </p:spPr>
      </p:pic>
      <p:pic>
        <p:nvPicPr>
          <p:cNvPr id="285" name="Picture 4"/>
          <p:cNvPicPr/>
          <p:nvPr/>
        </p:nvPicPr>
        <p:blipFill>
          <a:blip r:embed="rId3"/>
          <a:stretch/>
        </p:blipFill>
        <p:spPr>
          <a:xfrm>
            <a:off x="5913000" y="1690560"/>
            <a:ext cx="5303160" cy="427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8" name="Picture 3"/>
          <p:cNvPicPr/>
          <p:nvPr/>
        </p:nvPicPr>
        <p:blipFill>
          <a:blip r:embed="rId2"/>
          <a:stretch/>
        </p:blipFill>
        <p:spPr>
          <a:xfrm>
            <a:off x="838080" y="365040"/>
            <a:ext cx="10795680" cy="613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838080" y="278640"/>
            <a:ext cx="10515240" cy="5897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model does not learn a fixed set of parameters as is done in ordinary linear regression. 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(i)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is a non negative weight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If the x</a:t>
            </a: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(i)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lying closer to query point q w</a:t>
            </a: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(i)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is large and lying far away having smaller w</a:t>
            </a: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(i)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If                is small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w</a:t>
            </a: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(i)  closer to 1 else  closer to 0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1" name="Picture 5"/>
          <p:cNvPicPr/>
          <p:nvPr/>
        </p:nvPicPr>
        <p:blipFill>
          <a:blip r:embed="rId2"/>
          <a:stretch/>
        </p:blipFill>
        <p:spPr>
          <a:xfrm>
            <a:off x="3657600" y="1243080"/>
            <a:ext cx="4684680" cy="819360"/>
          </a:xfrm>
          <a:prstGeom prst="rect">
            <a:avLst/>
          </a:prstGeom>
          <a:ln>
            <a:noFill/>
          </a:ln>
        </p:spPr>
      </p:pic>
      <p:pic>
        <p:nvPicPr>
          <p:cNvPr id="292" name="Picture 29"/>
          <p:cNvPicPr/>
          <p:nvPr/>
        </p:nvPicPr>
        <p:blipFill>
          <a:blip r:embed="rId3"/>
          <a:stretch/>
        </p:blipFill>
        <p:spPr>
          <a:xfrm>
            <a:off x="1384560" y="3823200"/>
            <a:ext cx="713880" cy="475920"/>
          </a:xfrm>
          <a:prstGeom prst="rect">
            <a:avLst/>
          </a:prstGeom>
          <a:ln>
            <a:noFill/>
          </a:ln>
        </p:spPr>
      </p:pic>
      <p:pic>
        <p:nvPicPr>
          <p:cNvPr id="293" name="Picture 31"/>
          <p:cNvPicPr/>
          <p:nvPr/>
        </p:nvPicPr>
        <p:blipFill>
          <a:blip r:embed="rId4"/>
          <a:stretch/>
        </p:blipFill>
        <p:spPr>
          <a:xfrm>
            <a:off x="4519800" y="3224160"/>
            <a:ext cx="3117240" cy="659520"/>
          </a:xfrm>
          <a:prstGeom prst="rect">
            <a:avLst/>
          </a:prstGeom>
          <a:ln>
            <a:noFill/>
          </a:ln>
        </p:spPr>
      </p:pic>
      <p:pic>
        <p:nvPicPr>
          <p:cNvPr id="294" name="Picture 32"/>
          <p:cNvPicPr/>
          <p:nvPr/>
        </p:nvPicPr>
        <p:blipFill>
          <a:blip r:embed="rId5"/>
          <a:stretch/>
        </p:blipFill>
        <p:spPr>
          <a:xfrm>
            <a:off x="1287000" y="4667040"/>
            <a:ext cx="8781840" cy="426960"/>
          </a:xfrm>
          <a:prstGeom prst="rect">
            <a:avLst/>
          </a:prstGeom>
          <a:ln>
            <a:noFill/>
          </a:ln>
        </p:spPr>
      </p:pic>
      <p:pic>
        <p:nvPicPr>
          <p:cNvPr id="295" name="Picture 1"/>
          <p:cNvPicPr/>
          <p:nvPr/>
        </p:nvPicPr>
        <p:blipFill>
          <a:blip r:embed="rId6"/>
          <a:stretch/>
        </p:blipFill>
        <p:spPr>
          <a:xfrm>
            <a:off x="4253040" y="5283360"/>
            <a:ext cx="3076200" cy="70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Logistic Regression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linear regression model can work well for regression, but fails for classification.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Problem: you could label one of the classes with 0 and the other with 1 and use linear regression. it works and most linear model programs will spit out weights for you. A linear model does not output probabilities, but it treats the classes as numbers (0 and 1) and fits the best hyperplane (for a single feature, it is a line) that minimizes the distances between the points and the hyperplane.</a:t>
            </a:r>
          </a:p>
        </p:txBody>
      </p:sp>
      <p:pic>
        <p:nvPicPr>
          <p:cNvPr id="298" name="Picture 2"/>
          <p:cNvPicPr/>
          <p:nvPr/>
        </p:nvPicPr>
        <p:blipFill>
          <a:blip r:embed="rId2"/>
          <a:stretch/>
        </p:blipFill>
        <p:spPr>
          <a:xfrm>
            <a:off x="740160" y="5316480"/>
            <a:ext cx="6966720" cy="1541160"/>
          </a:xfrm>
          <a:prstGeom prst="rect">
            <a:avLst/>
          </a:prstGeom>
          <a:ln>
            <a:noFill/>
          </a:ln>
        </p:spPr>
      </p:pic>
      <p:pic>
        <p:nvPicPr>
          <p:cNvPr id="299" name="Picture 4"/>
          <p:cNvPicPr/>
          <p:nvPr/>
        </p:nvPicPr>
        <p:blipFill>
          <a:blip r:embed="rId3"/>
          <a:stretch/>
        </p:blipFill>
        <p:spPr>
          <a:xfrm>
            <a:off x="7994520" y="5083560"/>
            <a:ext cx="3902760" cy="167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937800" y="58680"/>
            <a:ext cx="10515240" cy="55407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Instead of fitting a straight line or hyperplane, the logistic regression model uses the logistic function to squeeze the output of a linear equation between 0 and 1.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logistic regression model is not only a classification model, but also gives you probabilities. 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Logistic regression can also be extended from binary classification to multi-class classification. Then it is called Multinomial Regression.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1" name="Picture 3"/>
          <p:cNvPicPr/>
          <p:nvPr/>
        </p:nvPicPr>
        <p:blipFill>
          <a:blip r:embed="rId2"/>
          <a:stretch/>
        </p:blipFill>
        <p:spPr>
          <a:xfrm>
            <a:off x="4509000" y="820080"/>
            <a:ext cx="2895120" cy="942480"/>
          </a:xfrm>
          <a:prstGeom prst="rect">
            <a:avLst/>
          </a:prstGeom>
          <a:ln>
            <a:noFill/>
          </a:ln>
        </p:spPr>
      </p:pic>
      <p:pic>
        <p:nvPicPr>
          <p:cNvPr id="302" name="Picture 4"/>
          <p:cNvPicPr/>
          <p:nvPr/>
        </p:nvPicPr>
        <p:blipFill>
          <a:blip r:embed="rId3"/>
          <a:stretch/>
        </p:blipFill>
        <p:spPr>
          <a:xfrm>
            <a:off x="7498080" y="1014840"/>
            <a:ext cx="4423680" cy="2062440"/>
          </a:xfrm>
          <a:prstGeom prst="rect">
            <a:avLst/>
          </a:prstGeom>
          <a:ln>
            <a:noFill/>
          </a:ln>
        </p:spPr>
      </p:pic>
      <p:pic>
        <p:nvPicPr>
          <p:cNvPr id="303" name="Picture 4"/>
          <p:cNvPicPr/>
          <p:nvPr/>
        </p:nvPicPr>
        <p:blipFill>
          <a:blip r:embed="rId4"/>
          <a:stretch/>
        </p:blipFill>
        <p:spPr>
          <a:xfrm>
            <a:off x="1260000" y="1115280"/>
            <a:ext cx="3561840" cy="561600"/>
          </a:xfrm>
          <a:prstGeom prst="rect">
            <a:avLst/>
          </a:prstGeom>
          <a:ln>
            <a:noFill/>
          </a:ln>
        </p:spPr>
      </p:pic>
      <p:pic>
        <p:nvPicPr>
          <p:cNvPr id="304" name="Picture 5"/>
          <p:cNvPicPr/>
          <p:nvPr/>
        </p:nvPicPr>
        <p:blipFill>
          <a:blip r:embed="rId5"/>
          <a:stretch/>
        </p:blipFill>
        <p:spPr>
          <a:xfrm>
            <a:off x="1680480" y="2010600"/>
            <a:ext cx="5438520" cy="856800"/>
          </a:xfrm>
          <a:prstGeom prst="rect">
            <a:avLst/>
          </a:prstGeom>
          <a:ln>
            <a:noFill/>
          </a:ln>
        </p:spPr>
      </p:pic>
      <p:pic>
        <p:nvPicPr>
          <p:cNvPr id="305" name="Picture 2"/>
          <p:cNvPicPr/>
          <p:nvPr/>
        </p:nvPicPr>
        <p:blipFill>
          <a:blip r:embed="rId6"/>
          <a:stretch/>
        </p:blipFill>
        <p:spPr>
          <a:xfrm>
            <a:off x="1680480" y="5164200"/>
            <a:ext cx="8551800" cy="149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838080" y="348480"/>
            <a:ext cx="10515240" cy="582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Maximum-likelihood estimation is a common learning algorithm used by a variety of machine learning algorithms, although it does make assumptions about the distribution of your data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Example:  we have a model that can predict whether a person is male or female based on their height Given a height of 150cm is the person male or female.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We have learned the coefficients of b0 = -100 and b1 = 0.6. Using the equation above we can calculate the probability of male given a height of 150cm</a:t>
            </a:r>
          </a:p>
        </p:txBody>
      </p:sp>
      <p:pic>
        <p:nvPicPr>
          <p:cNvPr id="307" name="Picture 3"/>
          <p:cNvPicPr/>
          <p:nvPr/>
        </p:nvPicPr>
        <p:blipFill>
          <a:blip r:embed="rId2"/>
          <a:stretch/>
        </p:blipFill>
        <p:spPr>
          <a:xfrm>
            <a:off x="2390040" y="4247280"/>
            <a:ext cx="4885920" cy="2092320"/>
          </a:xfrm>
          <a:prstGeom prst="rect">
            <a:avLst/>
          </a:prstGeom>
          <a:ln>
            <a:noFill/>
          </a:ln>
        </p:spPr>
      </p:pic>
      <p:pic>
        <p:nvPicPr>
          <p:cNvPr id="308" name="Picture 4"/>
          <p:cNvPicPr/>
          <p:nvPr/>
        </p:nvPicPr>
        <p:blipFill>
          <a:blip r:embed="rId3"/>
          <a:stretch/>
        </p:blipFill>
        <p:spPr>
          <a:xfrm>
            <a:off x="8666280" y="4709160"/>
            <a:ext cx="2238120" cy="11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9" name="Picture 3"/>
          <p:cNvPicPr/>
          <p:nvPr/>
        </p:nvPicPr>
        <p:blipFill>
          <a:blip r:embed="rId2"/>
          <a:stretch/>
        </p:blipFill>
        <p:spPr>
          <a:xfrm>
            <a:off x="838080" y="365040"/>
            <a:ext cx="1051524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838080" y="138600"/>
            <a:ext cx="10515240" cy="56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Regularization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838080" y="1071000"/>
            <a:ext cx="10515240" cy="5105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This is a form of regression, that constrains/ regularizes or shrinks the coefficient estimates towards zero.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Calibri"/>
              </a:rPr>
              <a:t>This technique discourages learning a more complex or flexible model, so as to avoid the risk of overfitting.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1" name="Picture 3"/>
          <p:cNvPicPr/>
          <p:nvPr/>
        </p:nvPicPr>
        <p:blipFill>
          <a:blip r:embed="rId2"/>
          <a:stretch/>
        </p:blipFill>
        <p:spPr>
          <a:xfrm>
            <a:off x="4089240" y="3065760"/>
            <a:ext cx="4257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838080" y="365040"/>
            <a:ext cx="10515240" cy="304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00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Lasso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838080" y="905760"/>
            <a:ext cx="10515240" cy="527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Calibri"/>
              </a:rPr>
              <a:t>This variation differs from ridge regression only in penalizing the high coefficients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. It uses |βj|(modulus)instead of squares of β, as its penalty. In statistics, this is</a:t>
            </a:r>
            <a:r>
              <a:rPr lang="en-US" sz="2800" b="1" i="1" strike="noStrike" spc="-1">
                <a:solidFill>
                  <a:srgbClr val="000000"/>
                </a:solidFill>
                <a:latin typeface="Calibri"/>
              </a:rPr>
              <a:t> known as the L1 norm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.</a:t>
            </a:r>
          </a:p>
        </p:txBody>
      </p:sp>
      <p:pic>
        <p:nvPicPr>
          <p:cNvPr id="314" name="Picture 4"/>
          <p:cNvPicPr/>
          <p:nvPr/>
        </p:nvPicPr>
        <p:blipFill>
          <a:blip r:embed="rId2"/>
          <a:stretch/>
        </p:blipFill>
        <p:spPr>
          <a:xfrm>
            <a:off x="2190600" y="905760"/>
            <a:ext cx="6800400" cy="13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Ridge Regression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838080" y="1080000"/>
            <a:ext cx="10515240" cy="509688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Calibri"/>
              </a:rPr>
              <a:t>RSS is modified by adding the shrinkage quantity.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Now, the coefficients are estimated by minimizing this function. Here, </a:t>
            </a:r>
            <a:r>
              <a:rPr lang="en-US" sz="2800" b="1" i="1" strike="noStrike" spc="-1">
                <a:solidFill>
                  <a:srgbClr val="000000"/>
                </a:solidFill>
                <a:latin typeface="Calibri"/>
              </a:rPr>
              <a:t>λ is the tuning parameter that decides how much we want to penalize the flexibility of our model. This is called L2 norm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increase in flexibility of a model is represented by increase in its coefficients, and if we want to minimize the above function, then these coefficients need to be small. 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This is how the Ridge regression technique prevents coefficients from rising too high. </a:t>
            </a:r>
          </a:p>
        </p:txBody>
      </p:sp>
      <p:pic>
        <p:nvPicPr>
          <p:cNvPr id="317" name="Picture 6"/>
          <p:cNvPicPr/>
          <p:nvPr/>
        </p:nvPicPr>
        <p:blipFill>
          <a:blip r:embed="rId2"/>
          <a:stretch/>
        </p:blipFill>
        <p:spPr>
          <a:xfrm>
            <a:off x="3462480" y="1357560"/>
            <a:ext cx="5266800" cy="885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838080" y="365040"/>
            <a:ext cx="10515240" cy="601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Naïve Bayesian Classifier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838080" y="1210320"/>
            <a:ext cx="10515240" cy="496620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Classifier: A classifier is a machine learning model that is used to discriminate different objects based on certain features.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It is based on Bayes Theorem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Principle: pair of features being classified in independent of each other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Naïve Bayesian Assumes that each feature is independent and equal contribution on outcome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Bayes Theorem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40424E"/>
                </a:solidFill>
                <a:latin typeface="urw-din"/>
              </a:rPr>
              <a:t> y is class variable and X is a dependent feature vector (of size </a:t>
            </a:r>
            <a:r>
              <a:rPr lang="en-US" sz="2800" b="0" i="1" strike="noStrike" spc="-1">
                <a:solidFill>
                  <a:srgbClr val="40424E"/>
                </a:solidFill>
                <a:latin typeface="urw-din"/>
              </a:rPr>
              <a:t>n</a:t>
            </a:r>
            <a:r>
              <a:rPr lang="en-US" sz="2800" b="0" strike="noStrike" spc="-1">
                <a:solidFill>
                  <a:srgbClr val="40424E"/>
                </a:solidFill>
                <a:latin typeface="urw-din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0" name="Picture 3"/>
          <p:cNvPicPr/>
          <p:nvPr/>
        </p:nvPicPr>
        <p:blipFill>
          <a:blip r:embed="rId2"/>
          <a:stretch/>
        </p:blipFill>
        <p:spPr>
          <a:xfrm>
            <a:off x="2969640" y="4183560"/>
            <a:ext cx="4101480" cy="58068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0" y="136440"/>
            <a:ext cx="360" cy="18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4"/>
          <p:cNvSpPr/>
          <p:nvPr/>
        </p:nvSpPr>
        <p:spPr>
          <a:xfrm>
            <a:off x="42840" y="-30240"/>
            <a:ext cx="2561760" cy="25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4"/>
          <p:cNvPicPr/>
          <p:nvPr/>
        </p:nvPicPr>
        <p:blipFill>
          <a:blip r:embed="rId2"/>
          <a:stretch/>
        </p:blipFill>
        <p:spPr>
          <a:xfrm>
            <a:off x="838080" y="888120"/>
            <a:ext cx="10515240" cy="5670720"/>
          </a:xfrm>
          <a:prstGeom prst="rect">
            <a:avLst/>
          </a:prstGeom>
          <a:ln>
            <a:noFill/>
          </a:ln>
        </p:spPr>
      </p:pic>
      <p:sp>
        <p:nvSpPr>
          <p:cNvPr id="324" name="TextShape 1"/>
          <p:cNvSpPr txBox="1"/>
          <p:nvPr/>
        </p:nvSpPr>
        <p:spPr>
          <a:xfrm>
            <a:off x="838080" y="365040"/>
            <a:ext cx="10515240" cy="522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DataSet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5" name="Picture 3"/>
          <p:cNvPicPr/>
          <p:nvPr/>
        </p:nvPicPr>
        <p:blipFill>
          <a:blip r:embed="rId3"/>
          <a:stretch/>
        </p:blipFill>
        <p:spPr>
          <a:xfrm>
            <a:off x="6086520" y="3414600"/>
            <a:ext cx="18720" cy="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838080" y="540000"/>
            <a:ext cx="10515240" cy="563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X={x1=Outlook,x2=Temp, x3=Humidity, x4=Wind}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Y={PlayTennis}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Example: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X={Sunny, Hot, High,Weak} -&gt;   Y={No}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Assumption : All features are independent.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		P(x1∩x2∩x3)=P(x1)P(x2)P(x3)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P(Y|x1∩x2∩x3∩x4} =P(Y)P(x1∩x2∩x3∩x4|Y)/P(x1∩x2∩x3∩x4)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                     = P(Y)P(x1|Y)P(x2|Y)P(x3|Y)P(x4|Y)/P(x1)P(x2)P(x3)P(x4)</a:t>
            </a:r>
          </a:p>
        </p:txBody>
      </p:sp>
      <p:pic>
        <p:nvPicPr>
          <p:cNvPr id="327" name="Picture 3"/>
          <p:cNvPicPr/>
          <p:nvPr/>
        </p:nvPicPr>
        <p:blipFill>
          <a:blip r:embed="rId2"/>
          <a:stretch/>
        </p:blipFill>
        <p:spPr>
          <a:xfrm>
            <a:off x="583560" y="5614560"/>
            <a:ext cx="6801120" cy="933120"/>
          </a:xfrm>
          <a:prstGeom prst="rect">
            <a:avLst/>
          </a:prstGeom>
          <a:ln>
            <a:noFill/>
          </a:ln>
        </p:spPr>
      </p:pic>
      <p:pic>
        <p:nvPicPr>
          <p:cNvPr id="328" name="Picture 4"/>
          <p:cNvPicPr/>
          <p:nvPr/>
        </p:nvPicPr>
        <p:blipFill>
          <a:blip r:embed="rId3"/>
          <a:stretch/>
        </p:blipFill>
        <p:spPr>
          <a:xfrm>
            <a:off x="7639560" y="5903280"/>
            <a:ext cx="3828600" cy="54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330" name="Table 2"/>
          <p:cNvGraphicFramePr/>
          <p:nvPr/>
        </p:nvGraphicFramePr>
        <p:xfrm>
          <a:off x="838080" y="365040"/>
          <a:ext cx="10639440" cy="5924880"/>
        </p:xfrm>
        <a:graphic>
          <a:graphicData uri="http://schemas.openxmlformats.org/drawingml/2006/table">
            <a:tbl>
              <a:tblPr/>
              <a:tblGrid>
                <a:gridCol w="7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3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6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6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3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36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36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36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36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691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968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Outlook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Temperature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attribute value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P(Yes)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P(No)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Probability 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attribute value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P(Yes)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P(No)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Probability 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Sunny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Hot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Overcast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Mild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Rainy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Cool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68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Humidity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Wind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attribute value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P(Yes)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P(No)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Probability 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attribute value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P(Yes)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P(No)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Probability 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Weak 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Normal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7/14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Strong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3/9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3/5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6/14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1600" b="0" strike="noStrike" spc="-1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4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4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31" name="CustomShape 3"/>
          <p:cNvSpPr/>
          <p:nvPr/>
        </p:nvSpPr>
        <p:spPr>
          <a:xfrm>
            <a:off x="406800" y="6396480"/>
            <a:ext cx="4672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24E"/>
                </a:solidFill>
                <a:latin typeface="urw-din"/>
              </a:rPr>
              <a:t>P(temp. = cool | play golf = Yes) = 3/9.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750960" y="182160"/>
            <a:ext cx="10515240" cy="5140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Prediction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838080" y="992880"/>
            <a:ext cx="10515240" cy="5184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Assume today={Sunny, Hot, Normal,weak}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What is the probability of PlayTennis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P(Yes|today)= P(Yes)P(today/Yes)/P(today)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	=P(Yes)P(sunny|yes)P(Hot|yes)P(Normal|yes)P(weak|yes)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	=(9/14* 2/9* 2/9*6/9*6/9)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	=0.0141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P(today)=P(Yes|today)+(No|today)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P(No|today)=P(No)P(today|No)/P(today)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	=P(NO)P(sunny|No)P(Hot|No)P(Normal|No)P(weak|No)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	=5/14*3/5*3/5*1/5*2/5=0.006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Popular Naïve Bayes : Gaussian Naïve Bayes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 Gaussian Naïve Bayes, continuous values associated with each feature are assumed to be distributed according to a 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Gaussian distribution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6" name="Picture 2"/>
          <p:cNvPicPr/>
          <p:nvPr/>
        </p:nvPicPr>
        <p:blipFill>
          <a:blip r:embed="rId2"/>
          <a:stretch/>
        </p:blipFill>
        <p:spPr>
          <a:xfrm>
            <a:off x="7367400" y="2881080"/>
            <a:ext cx="4391280" cy="2239920"/>
          </a:xfrm>
          <a:prstGeom prst="rect">
            <a:avLst/>
          </a:prstGeom>
          <a:ln>
            <a:noFill/>
          </a:ln>
        </p:spPr>
      </p:pic>
      <p:pic>
        <p:nvPicPr>
          <p:cNvPr id="337" name="Picture 4"/>
          <p:cNvPicPr/>
          <p:nvPr/>
        </p:nvPicPr>
        <p:blipFill>
          <a:blip r:embed="rId3"/>
          <a:stretch/>
        </p:blipFill>
        <p:spPr>
          <a:xfrm>
            <a:off x="2158560" y="3252240"/>
            <a:ext cx="3742920" cy="1218960"/>
          </a:xfrm>
          <a:prstGeom prst="rect">
            <a:avLst/>
          </a:prstGeom>
          <a:ln>
            <a:noFill/>
          </a:ln>
        </p:spPr>
      </p:pic>
      <p:pic>
        <p:nvPicPr>
          <p:cNvPr id="338" name="Picture 4"/>
          <p:cNvPicPr/>
          <p:nvPr/>
        </p:nvPicPr>
        <p:blipFill>
          <a:blip r:embed="rId4"/>
          <a:stretch/>
        </p:blipFill>
        <p:spPr>
          <a:xfrm>
            <a:off x="1169280" y="5207760"/>
            <a:ext cx="8686440" cy="136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1" name="Picture 3"/>
          <p:cNvPicPr/>
          <p:nvPr/>
        </p:nvPicPr>
        <p:blipFill>
          <a:blip r:embed="rId2"/>
          <a:stretch/>
        </p:blipFill>
        <p:spPr>
          <a:xfrm>
            <a:off x="481320" y="365040"/>
            <a:ext cx="10872000" cy="633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Machine Learning Applications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Every time we Google something, listen to a song or even take a photo, Machine Learning is becoming part of the engine behind it, constantly learning and improving from every interaction. 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It’s also behind world-changing advances like detecting cancer, creating new drugs and self-driving cars.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Speech recognition, Natural language processing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Computer vision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Medical outcomes analysis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Robot control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Computational biology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Applications of Naïve Bayes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It is mainly used in 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text classification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that includes a high-dimensional training dataset.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Some popular examples of Naïve Bayes Algorithm are 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spam filtration, Sentimental analysis, and classifying articles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K-Nearest Neighbour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K-NN algorithm assumes the similarity between the new case/data and available cases and put the new case into the category that is most similar to the available categories.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K-NN algorithm can be used for Regression as well as for Classification problems.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lazy learner algorithm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because it does not learn from the training set immediately instead it stores the dataset and at the time of classification, it performs an action on the dataset.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8" name="Picture 3"/>
          <p:cNvPicPr/>
          <p:nvPr/>
        </p:nvPicPr>
        <p:blipFill>
          <a:blip r:embed="rId2"/>
          <a:stretch/>
        </p:blipFill>
        <p:spPr>
          <a:xfrm>
            <a:off x="1564920" y="531720"/>
            <a:ext cx="7981560" cy="368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Algorithm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Step-1: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Select the number K of the neighbors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Step-2: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Calculate the Euclidean distance to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 all neighbors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Step-3: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Take the K nearest neighbors as per the calculated Euclidean distance.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Step-4: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Among these k neighbors, count the number of the data points in each category.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Step-5: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Assign the new data points to that category for which the number of the neighbor is maximum.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Step-6: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Our model is ready.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K=5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838080" y="18777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3" name="Picture 3"/>
          <p:cNvPicPr/>
          <p:nvPr/>
        </p:nvPicPr>
        <p:blipFill>
          <a:blip r:embed="rId2"/>
          <a:stretch/>
        </p:blipFill>
        <p:spPr>
          <a:xfrm>
            <a:off x="155520" y="1693440"/>
            <a:ext cx="4291920" cy="3434400"/>
          </a:xfrm>
          <a:prstGeom prst="rect">
            <a:avLst/>
          </a:prstGeom>
          <a:ln>
            <a:noFill/>
          </a:ln>
        </p:spPr>
      </p:pic>
      <p:pic>
        <p:nvPicPr>
          <p:cNvPr id="354" name="Picture 4"/>
          <p:cNvPicPr/>
          <p:nvPr/>
        </p:nvPicPr>
        <p:blipFill>
          <a:blip r:embed="rId3"/>
          <a:stretch/>
        </p:blipFill>
        <p:spPr>
          <a:xfrm>
            <a:off x="4386600" y="1766880"/>
            <a:ext cx="4112640" cy="3287520"/>
          </a:xfrm>
          <a:prstGeom prst="rect">
            <a:avLst/>
          </a:prstGeom>
          <a:ln>
            <a:noFill/>
          </a:ln>
        </p:spPr>
      </p:pic>
      <p:pic>
        <p:nvPicPr>
          <p:cNvPr id="355" name="Picture 5"/>
          <p:cNvPicPr/>
          <p:nvPr/>
        </p:nvPicPr>
        <p:blipFill>
          <a:blip r:embed="rId4"/>
          <a:stretch/>
        </p:blipFill>
        <p:spPr>
          <a:xfrm>
            <a:off x="7995960" y="1726920"/>
            <a:ext cx="3480120" cy="332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Advantages &amp; Disadvantages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It is simple to implement.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There’s no need to build a model, tune several parameters, or make additional assumptions.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Disadvantage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algorithm gets significantly slower as the number of examples and/or predictors/independent variables increase.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SVM	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838080" y="1628640"/>
            <a:ext cx="10515240" cy="4548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It is highly preferred by many as it produces significant accuracy with less computational power.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It can be used for both regression and classification task.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0" name="Picture 3"/>
          <p:cNvPicPr/>
          <p:nvPr/>
        </p:nvPicPr>
        <p:blipFill>
          <a:blip r:embed="rId2"/>
          <a:stretch/>
        </p:blipFill>
        <p:spPr>
          <a:xfrm>
            <a:off x="1187640" y="3187440"/>
            <a:ext cx="9750240" cy="348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Support Vector Machines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Need a line for data classification: For N dimensional space the SVM has to find the hyperplane</a:t>
            </a:r>
          </a:p>
        </p:txBody>
      </p:sp>
      <p:pic>
        <p:nvPicPr>
          <p:cNvPr id="363" name="Picture 3"/>
          <p:cNvPicPr/>
          <p:nvPr/>
        </p:nvPicPr>
        <p:blipFill>
          <a:blip r:embed="rId2"/>
          <a:stretch/>
        </p:blipFill>
        <p:spPr>
          <a:xfrm>
            <a:off x="1000080" y="2933640"/>
            <a:ext cx="2413440" cy="3266640"/>
          </a:xfrm>
          <a:prstGeom prst="rect">
            <a:avLst/>
          </a:prstGeom>
          <a:ln>
            <a:noFill/>
          </a:ln>
        </p:spPr>
      </p:pic>
      <p:pic>
        <p:nvPicPr>
          <p:cNvPr id="364" name="Picture 4"/>
          <p:cNvPicPr/>
          <p:nvPr/>
        </p:nvPicPr>
        <p:blipFill>
          <a:blip r:embed="rId3"/>
          <a:stretch/>
        </p:blipFill>
        <p:spPr>
          <a:xfrm>
            <a:off x="3413880" y="2886120"/>
            <a:ext cx="8101440" cy="331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Hyperplane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838080" y="1825560"/>
            <a:ext cx="66074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To separate the two classes of data points, there are many possible hyperplanes that could be chosen. Our objective is to find a plane that has the maximum margin.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Hyperplanes are decision boundaries that help classify the data points. 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dimension of hyperplane depends upon number of features.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7" name="Picture 2"/>
          <p:cNvPicPr/>
          <p:nvPr/>
        </p:nvPicPr>
        <p:blipFill>
          <a:blip r:embed="rId2"/>
          <a:stretch/>
        </p:blipFill>
        <p:spPr>
          <a:xfrm>
            <a:off x="7350120" y="1690560"/>
            <a:ext cx="5055840" cy="491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Support Vectors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Support vectors  are data points that are closer to the hyperplane and influence the position and orientation of the hyperplane.</a:t>
            </a:r>
          </a:p>
        </p:txBody>
      </p:sp>
      <p:pic>
        <p:nvPicPr>
          <p:cNvPr id="370" name="Picture 3"/>
          <p:cNvPicPr/>
          <p:nvPr/>
        </p:nvPicPr>
        <p:blipFill>
          <a:blip r:embed="rId2"/>
          <a:stretch/>
        </p:blipFill>
        <p:spPr>
          <a:xfrm>
            <a:off x="1769040" y="2854080"/>
            <a:ext cx="8305560" cy="386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3"/>
          <p:cNvPicPr/>
          <p:nvPr/>
        </p:nvPicPr>
        <p:blipFill>
          <a:blip r:embed="rId2"/>
          <a:stretch/>
        </p:blipFill>
        <p:spPr>
          <a:xfrm>
            <a:off x="838080" y="365040"/>
            <a:ext cx="10789920" cy="581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Cost and gradient updates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output values of the function in SVM will be -1 or 1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we are looking to maximize the margin between the data points and the hyperplane. 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3" name="Picture 3"/>
          <p:cNvPicPr/>
          <p:nvPr/>
        </p:nvPicPr>
        <p:blipFill>
          <a:blip r:embed="rId2"/>
          <a:stretch/>
        </p:blipFill>
        <p:spPr>
          <a:xfrm>
            <a:off x="772200" y="3541320"/>
            <a:ext cx="10581480" cy="181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838080" y="365040"/>
            <a:ext cx="10515240" cy="479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Regularization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6" name="Picture 3"/>
          <p:cNvPicPr/>
          <p:nvPr/>
        </p:nvPicPr>
        <p:blipFill>
          <a:blip r:embed="rId2"/>
          <a:stretch/>
        </p:blipFill>
        <p:spPr>
          <a:xfrm>
            <a:off x="757800" y="1162800"/>
            <a:ext cx="10595880" cy="1707480"/>
          </a:xfrm>
          <a:prstGeom prst="rect">
            <a:avLst/>
          </a:prstGeom>
          <a:ln>
            <a:noFill/>
          </a:ln>
        </p:spPr>
      </p:pic>
      <p:pic>
        <p:nvPicPr>
          <p:cNvPr id="377" name="Picture 4"/>
          <p:cNvPicPr/>
          <p:nvPr/>
        </p:nvPicPr>
        <p:blipFill>
          <a:blip r:embed="rId3"/>
          <a:stretch/>
        </p:blipFill>
        <p:spPr>
          <a:xfrm>
            <a:off x="797760" y="2870640"/>
            <a:ext cx="10595880" cy="3076200"/>
          </a:xfrm>
          <a:prstGeom prst="rect">
            <a:avLst/>
          </a:prstGeom>
          <a:ln>
            <a:noFill/>
          </a:ln>
        </p:spPr>
      </p:pic>
      <p:pic>
        <p:nvPicPr>
          <p:cNvPr id="378" name="Picture 5"/>
          <p:cNvPicPr/>
          <p:nvPr/>
        </p:nvPicPr>
        <p:blipFill>
          <a:blip r:embed="rId4"/>
          <a:stretch/>
        </p:blipFill>
        <p:spPr>
          <a:xfrm>
            <a:off x="797760" y="5237640"/>
            <a:ext cx="4276440" cy="1418760"/>
          </a:xfrm>
          <a:prstGeom prst="rect">
            <a:avLst/>
          </a:prstGeom>
          <a:ln>
            <a:noFill/>
          </a:ln>
        </p:spPr>
      </p:pic>
      <p:pic>
        <p:nvPicPr>
          <p:cNvPr id="379" name="Picture 6"/>
          <p:cNvPicPr/>
          <p:nvPr/>
        </p:nvPicPr>
        <p:blipFill>
          <a:blip r:embed="rId5"/>
          <a:stretch/>
        </p:blipFill>
        <p:spPr>
          <a:xfrm>
            <a:off x="5074560" y="5603040"/>
            <a:ext cx="5543280" cy="114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Decision Tree</a:t>
            </a:r>
          </a:p>
        </p:txBody>
      </p:sp>
      <p:sp>
        <p:nvSpPr>
          <p:cNvPr id="38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goal of using a Decision Tree is to create a training model that can use to predict the class or value of the target variable by learning simple decision rules inferred from prior data.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 Decision Trees, for predicting a class label for a record we start from the root of the tree.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We Compare the values of each attribute\node  of the decision tree to the each value of the attribute in the record.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56" y="4738255"/>
            <a:ext cx="5715000" cy="203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Terminology related to Decision Tree</a:t>
            </a:r>
          </a:p>
        </p:txBody>
      </p:sp>
      <p:sp>
        <p:nvSpPr>
          <p:cNvPr id="383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Root node: It takes the entire sample or population to split into homogeneous nodes.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Splitting: 	The process of dividing a node into subnodes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Decision node: When the node splits into further nodes then the node is decision node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Leaf or Terminal node: Indicates the target class or value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Pruning: Removing of subnodes is called pruning	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Branch/subtree: A subsection of entire tree is called branch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Parent and Child node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Decision Tree</a:t>
            </a:r>
          </a:p>
        </p:txBody>
      </p:sp>
      <p:sp>
        <p:nvSpPr>
          <p:cNvPr id="385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</p:sp>
      <p:pic>
        <p:nvPicPr>
          <p:cNvPr id="386" name="Picture 385"/>
          <p:cNvPicPr/>
          <p:nvPr/>
        </p:nvPicPr>
        <p:blipFill>
          <a:blip r:embed="rId2"/>
          <a:stretch/>
        </p:blipFill>
        <p:spPr>
          <a:xfrm>
            <a:off x="1152000" y="1989360"/>
            <a:ext cx="10201680" cy="42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080" y="1825560"/>
                <a:ext cx="10515240" cy="4553469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dirty="0" smtClean="0">
                    <a:solidFill>
                      <a:prstClr val="black"/>
                    </a:solidFill>
                  </a:rPr>
                  <a:t>Given a database </a:t>
                </a:r>
                <a:r>
                  <a:rPr lang="en-US" i="1" dirty="0" smtClean="0">
                    <a:solidFill>
                      <a:prstClr val="black"/>
                    </a:solidFill>
                  </a:rPr>
                  <a:t>D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w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denotes a tuple, which is defined by a set of attribute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Also</m:t>
                    </m:r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given</m:t>
                    </m:r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a</m:t>
                    </m:r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set of classes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r>
                  <a:rPr lang="en-IN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just"/>
                <a:r>
                  <a:rPr lang="en-US" dirty="0" smtClean="0">
                    <a:solidFill>
                      <a:schemeClr val="tx1"/>
                    </a:solidFill>
                  </a:rPr>
                  <a:t>A decision tree </a:t>
                </a:r>
                <a:r>
                  <a:rPr lang="en-US" b="1" i="1" dirty="0" smtClean="0">
                    <a:solidFill>
                      <a:schemeClr val="tx1"/>
                    </a:solidFill>
                  </a:rPr>
                  <a:t>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is a tree associated with 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D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that has the following properties:</a:t>
                </a:r>
              </a:p>
              <a:p>
                <a:pPr algn="just"/>
                <a:endParaRPr lang="en-US" sz="800" dirty="0" smtClean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Each internal node is labeled with an attribute 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i="1" baseline="-25000" dirty="0" smtClean="0">
                    <a:solidFill>
                      <a:schemeClr val="tx1"/>
                    </a:solidFill>
                  </a:rPr>
                  <a:t>i</a:t>
                </a:r>
              </a:p>
              <a:p>
                <a:pPr marL="285750" indent="-285750" algn="just">
                  <a:buFont typeface="Arial" pitchFamily="34" charset="0"/>
                  <a:buChar char="•"/>
                </a:pPr>
                <a:endParaRPr lang="en-US" sz="800" i="1" baseline="-25000" dirty="0" smtClean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Each edges is labeled with predicate that can be applied to the attribute associated with the parent node of it</a:t>
                </a:r>
              </a:p>
              <a:p>
                <a:pPr marL="285750" indent="-285750" algn="just">
                  <a:buFont typeface="Arial" pitchFamily="34" charset="0"/>
                  <a:buChar char="•"/>
                </a:pPr>
                <a:endParaRPr lang="en-US" sz="800" dirty="0" smtClean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Each leaf node is labeled with class </a:t>
                </a:r>
                <a:r>
                  <a:rPr lang="en-US" i="1" dirty="0" err="1" smtClean="0">
                    <a:solidFill>
                      <a:schemeClr val="tx1"/>
                    </a:solidFill>
                  </a:rPr>
                  <a:t>c</a:t>
                </a:r>
                <a:r>
                  <a:rPr lang="en-US" i="1" baseline="-25000" dirty="0" err="1" smtClean="0">
                    <a:solidFill>
                      <a:schemeClr val="tx1"/>
                    </a:solidFill>
                  </a:rPr>
                  <a:t>j</a:t>
                </a:r>
                <a:endParaRPr lang="en-IN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1825560"/>
                <a:ext cx="10515240" cy="4553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4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Assumptions in Building Decision Tree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Complete Training set is considered for finding the root of  decision tree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Feature values are preferred as categorical. If the values are continuous they need to be discretized prior to building the model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Identifying which attribute would be consider for root  node and at each level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splitting heavily effects the test accuracy.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algorithm selects bsda eo nthe target value in the datset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 Algorithm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838080" y="2812677"/>
            <a:ext cx="10515240" cy="1325160"/>
          </a:xfrm>
        </p:spPr>
        <p:txBody>
          <a:bodyPr/>
          <a:lstStyle/>
          <a:p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: Training data set</a:t>
            </a:r>
          </a:p>
          <a:p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: Decision tree</a:t>
            </a:r>
          </a:p>
          <a:p>
            <a:pPr lvl="8"/>
            <a:endParaRPr lang="en-US" sz="3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If all tuples in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belongs to the same class </a:t>
            </a:r>
            <a:r>
              <a:rPr lang="en-US" sz="1500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500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endParaRPr lang="en-US" sz="1500" dirty="0">
              <a:latin typeface="Times New Roman" pitchFamily="18" charset="0"/>
              <a:cs typeface="Times New Roman" pitchFamily="18" charset="0"/>
            </a:endParaRPr>
          </a:p>
          <a:p>
            <a:pPr marL="365760" lvl="1" indent="0">
              <a:buNone/>
            </a:pP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         Add a leaf node labeled as </a:t>
            </a:r>
            <a:r>
              <a:rPr lang="en-US" sz="1300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300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endParaRPr lang="en-US" sz="1300" i="1" baseline="-25000" dirty="0">
              <a:latin typeface="Times New Roman" pitchFamily="18" charset="0"/>
              <a:cs typeface="Times New Roman" pitchFamily="18" charset="0"/>
            </a:endParaRPr>
          </a:p>
          <a:p>
            <a:pPr marL="365760" lvl="1" indent="0">
              <a:buNone/>
            </a:pP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         Return  		</a:t>
            </a:r>
            <a:r>
              <a:rPr lang="en-US" sz="1300" i="1" dirty="0">
                <a:latin typeface="Times New Roman" pitchFamily="18" charset="0"/>
                <a:cs typeface="Times New Roman" pitchFamily="18" charset="0"/>
              </a:rPr>
              <a:t>// Termination condition</a:t>
            </a:r>
          </a:p>
          <a:p>
            <a:pPr marL="2537460" lvl="8" indent="-342900">
              <a:buFont typeface="+mj-lt"/>
              <a:buAutoNum type="arabicPeriod"/>
            </a:pPr>
            <a:endParaRPr lang="en-US" sz="300" i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b="1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an attribute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(so that it is not selected twice in the same branch)</a:t>
            </a:r>
          </a:p>
          <a:p>
            <a:pPr marL="1988820" lvl="6" indent="-342900">
              <a:buFont typeface="+mj-lt"/>
              <a:buAutoNum type="arabicPeriod"/>
            </a:pPr>
            <a:endParaRPr lang="en-US" sz="5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b="1" dirty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Partition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 = {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sz="15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i="1" baseline="-25000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} based on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different values of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 marL="1988820" lvl="6" indent="-342900">
              <a:buFont typeface="+mj-lt"/>
              <a:buAutoNum type="arabicPeriod"/>
            </a:pPr>
            <a:endParaRPr lang="en-US" sz="500" i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For each </a:t>
            </a:r>
            <a:r>
              <a:rPr lang="en-US" sz="15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1500" dirty="0">
                <a:latin typeface="Times New Roman" pitchFamily="18" charset="0"/>
                <a:cs typeface="Times New Roman" pitchFamily="18" charset="0"/>
              </a:rPr>
              <a:t>ϵ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 D</a:t>
            </a:r>
          </a:p>
          <a:p>
            <a:pPr marL="365760" lvl="1" indent="0">
              <a:buNone/>
            </a:pP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         Create a node and add an edge between </a:t>
            </a:r>
            <a:r>
              <a:rPr lang="en-US" sz="13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3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300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with label as the </a:t>
            </a:r>
            <a:r>
              <a:rPr lang="en-US" sz="13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3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’s attribute value in </a:t>
            </a:r>
            <a:r>
              <a:rPr lang="en-US" sz="13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300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endParaRPr lang="en-US" sz="1300" i="1" baseline="-25000" dirty="0">
              <a:latin typeface="Times New Roman" pitchFamily="18" charset="0"/>
              <a:cs typeface="Times New Roman" pitchFamily="18" charset="0"/>
            </a:endParaRPr>
          </a:p>
          <a:p>
            <a:pPr marL="1805940" lvl="5" indent="-342900">
              <a:buFont typeface="+mj-lt"/>
              <a:buAutoNum type="arabicPeriod"/>
            </a:pPr>
            <a:endParaRPr lang="en-US" sz="7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For each </a:t>
            </a:r>
            <a:r>
              <a:rPr lang="en-US" sz="15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1500" dirty="0">
                <a:latin typeface="Times New Roman" pitchFamily="18" charset="0"/>
                <a:cs typeface="Times New Roman" pitchFamily="18" charset="0"/>
              </a:rPr>
              <a:t>ϵ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 marL="365760" lvl="1" indent="0">
              <a:buNone/>
            </a:pPr>
            <a:r>
              <a:rPr lang="en-US" sz="1300" b="1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sz="1300" b="1" dirty="0" err="1">
                <a:latin typeface="Times New Roman" pitchFamily="18" charset="0"/>
                <a:cs typeface="Times New Roman" pitchFamily="18" charset="0"/>
              </a:rPr>
              <a:t>BuildTD</a:t>
            </a:r>
            <a:r>
              <a:rPr lang="en-US" sz="13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300" b="1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300" b="1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3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		</a:t>
            </a:r>
            <a:r>
              <a:rPr lang="en-US" sz="1300" i="1" dirty="0">
                <a:latin typeface="Times New Roman" pitchFamily="18" charset="0"/>
                <a:cs typeface="Times New Roman" pitchFamily="18" charset="0"/>
              </a:rPr>
              <a:t>// Recursive call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236067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ID3 Algorithm</a:t>
            </a:r>
          </a:p>
        </p:txBody>
      </p:sp>
      <p:sp>
        <p:nvSpPr>
          <p:cNvPr id="390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It begins with the original set S as the root node.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On each iteration of the algorithm, it iterates through the very unused attribute of the set S and calculates Entropy(H) and Information gain(IG) of this attribute.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It then selects the attribute which has the smallest Entropy or Largest Information gain.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The set S is then split by the selected attribute to produce a subset of the data.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The algorithm continues to recur on each subset, considering only attributes never selected before.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644760" y="330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Entropy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720000" y="17690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Entropy is a measure of the randomness in the information being processed. 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The higher the entropy, the harder it is to draw any conclusions from that information. </a:t>
            </a:r>
          </a:p>
        </p:txBody>
      </p:sp>
      <p:pic>
        <p:nvPicPr>
          <p:cNvPr id="393" name="Picture 392"/>
          <p:cNvPicPr/>
          <p:nvPr/>
        </p:nvPicPr>
        <p:blipFill>
          <a:blip r:embed="rId2"/>
          <a:stretch/>
        </p:blipFill>
        <p:spPr>
          <a:xfrm>
            <a:off x="1440000" y="3168000"/>
            <a:ext cx="4392000" cy="334044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3"/>
          <a:stretch/>
        </p:blipFill>
        <p:spPr>
          <a:xfrm>
            <a:off x="6696360" y="3456000"/>
            <a:ext cx="4247640" cy="259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Terminology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Dataset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: A set of data examples, that contain features important to solving the problem.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Features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: Important pieces of data that help us understand a problem. These are fed in to a Machine Learning algorithm to help it learn.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Model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: The representation of a phenomenon that a Machine Learning algorithm has learnt. It learns this from the data it is shown during training. The model is the output you get after training an algorithm. For example, a decision tree algorithm would be trained and produce a decision tree model.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Picture 3"/>
          <p:cNvPicPr/>
          <p:nvPr/>
        </p:nvPicPr>
        <p:blipFill>
          <a:blip r:embed="rId2"/>
          <a:stretch/>
        </p:blipFill>
        <p:spPr>
          <a:xfrm>
            <a:off x="5160240" y="615240"/>
            <a:ext cx="5381280" cy="114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ID3 Algorithm</a:t>
            </a:r>
          </a:p>
        </p:txBody>
      </p:sp>
      <p:sp>
        <p:nvSpPr>
          <p:cNvPr id="396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</p:sp>
      <p:pic>
        <p:nvPicPr>
          <p:cNvPr id="397" name="Picture 396"/>
          <p:cNvPicPr/>
          <p:nvPr/>
        </p:nvPicPr>
        <p:blipFill>
          <a:blip r:embed="rId2"/>
          <a:stretch/>
        </p:blipFill>
        <p:spPr>
          <a:xfrm>
            <a:off x="1512000" y="1690200"/>
            <a:ext cx="9360000" cy="471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936000" y="258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Information Gain</a:t>
            </a:r>
          </a:p>
        </p:txBody>
      </p:sp>
      <p:sp>
        <p:nvSpPr>
          <p:cNvPr id="399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Information gain or IG is a statistical property that measures how well a given attribute separates the training examples according to their target classification.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Constructing a decision tree is all about finding an attribute that returns the highest information gain and the smallest entropy.</a:t>
            </a:r>
          </a:p>
        </p:txBody>
      </p:sp>
      <p:pic>
        <p:nvPicPr>
          <p:cNvPr id="400" name="Picture 399"/>
          <p:cNvPicPr/>
          <p:nvPr/>
        </p:nvPicPr>
        <p:blipFill>
          <a:blip r:embed="rId2"/>
          <a:stretch/>
        </p:blipFill>
        <p:spPr>
          <a:xfrm>
            <a:off x="1709280" y="3960000"/>
            <a:ext cx="9086400" cy="24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Information Gain</a:t>
            </a:r>
          </a:p>
        </p:txBody>
      </p:sp>
      <p:sp>
        <p:nvSpPr>
          <p:cNvPr id="402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</p:sp>
      <p:pic>
        <p:nvPicPr>
          <p:cNvPr id="403" name="Picture 402"/>
          <p:cNvPicPr/>
          <p:nvPr/>
        </p:nvPicPr>
        <p:blipFill>
          <a:blip r:embed="rId2"/>
          <a:stretch/>
        </p:blipFill>
        <p:spPr>
          <a:xfrm>
            <a:off x="936000" y="1922040"/>
            <a:ext cx="10008000" cy="3549960"/>
          </a:xfrm>
          <a:prstGeom prst="rect">
            <a:avLst/>
          </a:prstGeom>
          <a:ln>
            <a:noFill/>
          </a:ln>
        </p:spPr>
      </p:pic>
      <p:pic>
        <p:nvPicPr>
          <p:cNvPr id="404" name="Picture 403"/>
          <p:cNvPicPr/>
          <p:nvPr/>
        </p:nvPicPr>
        <p:blipFill>
          <a:blip r:embed="rId3"/>
          <a:stretch/>
        </p:blipFill>
        <p:spPr>
          <a:xfrm>
            <a:off x="1984680" y="5112000"/>
            <a:ext cx="6943320" cy="79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CART (Classification and Regression Tree) Algorithm</a:t>
            </a:r>
          </a:p>
        </p:txBody>
      </p:sp>
      <p:sp>
        <p:nvSpPr>
          <p:cNvPr id="406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It uses Gini index  to calculate split points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Calculate Gini for sub-nodes.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Calculate the Gini index for split using the weighted Gini score of each node of that split.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Gini Index works with the categorical target variable “Success” or “Failure”. It performs only Binary splits.</a:t>
            </a:r>
          </a:p>
        </p:txBody>
      </p:sp>
      <p:pic>
        <p:nvPicPr>
          <p:cNvPr id="407" name="Picture 406"/>
          <p:cNvPicPr/>
          <p:nvPr/>
        </p:nvPicPr>
        <p:blipFill>
          <a:blip r:embed="rId2"/>
          <a:stretch/>
        </p:blipFill>
        <p:spPr>
          <a:xfrm>
            <a:off x="3660480" y="4536000"/>
            <a:ext cx="3971520" cy="99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1224000" y="330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Overfitting in Decision Trees</a:t>
            </a:r>
          </a:p>
        </p:txBody>
      </p:sp>
      <p:sp>
        <p:nvSpPr>
          <p:cNvPr id="409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Sometimes the tree memorized the training data set. 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If there is no limit set on a decision tree, it will give you 100% accuracy on the training data set because in the worse case it will end up making 1 leaf for each observation.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The two ways to remove overfitting: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Pruning Decision Trees.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Random Forest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Overfitting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745717" y="1816324"/>
            <a:ext cx="10515240" cy="4350960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16" y="1816324"/>
            <a:ext cx="10607603" cy="44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81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1224000" y="330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Pruning</a:t>
            </a:r>
          </a:p>
        </p:txBody>
      </p:sp>
      <p:sp>
        <p:nvSpPr>
          <p:cNvPr id="411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293750" lvl="2" indent="-285750">
              <a:spcBef>
                <a:spcPts val="850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You can trim of the branches -  removes the decision nodes starting from the leaf node such that the overall accuracy is not distributed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1293750" lvl="2" indent="-285750">
              <a:spcBef>
                <a:spcPts val="850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If parent(error) &lt; child(error) then prune </a:t>
            </a:r>
          </a:p>
          <a:p>
            <a:pPr marL="1008000" lvl="2"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</a:rPr>
              <a:t>else don’t prune</a:t>
            </a:r>
          </a:p>
          <a:p>
            <a:pPr marL="1293750" lvl="2" indent="-28575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en-US" altLang="en-US" dirty="0"/>
              <a:t>Prune node with highest reduction in error</a:t>
            </a:r>
            <a:endParaRPr lang="en-US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96" y="3871470"/>
            <a:ext cx="888682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0" y="365040"/>
            <a:ext cx="10827447" cy="58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32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79" y="433820"/>
            <a:ext cx="10772029" cy="59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455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0" y="365040"/>
            <a:ext cx="10515240" cy="58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6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93060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Splitting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 Light"/>
              </a:rPr>
              <a:t>DataSets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930600" y="11606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To use dataset in machine learning the dataset is first split into a training and test set.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training set is used to train the model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test set is used to test the accuracy of the model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Picture 3"/>
          <p:cNvPicPr/>
          <p:nvPr/>
        </p:nvPicPr>
        <p:blipFill>
          <a:blip r:embed="rId2"/>
          <a:stretch/>
        </p:blipFill>
        <p:spPr>
          <a:xfrm>
            <a:off x="1551600" y="3281028"/>
            <a:ext cx="9808560" cy="3418920"/>
          </a:xfrm>
          <a:prstGeom prst="rect">
            <a:avLst/>
          </a:prstGeom>
          <a:ln>
            <a:noFill/>
          </a:ln>
        </p:spPr>
      </p:pic>
      <p:pic>
        <p:nvPicPr>
          <p:cNvPr id="151" name="Picture 4"/>
          <p:cNvPicPr/>
          <p:nvPr/>
        </p:nvPicPr>
        <p:blipFill>
          <a:blip r:embed="rId3"/>
          <a:stretch/>
        </p:blipFill>
        <p:spPr>
          <a:xfrm>
            <a:off x="6252840" y="147960"/>
            <a:ext cx="5381280" cy="101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1224000" y="330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Random Forest</a:t>
            </a:r>
          </a:p>
        </p:txBody>
      </p:sp>
      <p:sp>
        <p:nvSpPr>
          <p:cNvPr id="414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Random Forest is an example of ensemble learning, in which we combine multiple machine learning algorithms to obtain better predictive performance.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Two key concepts that give it the name random: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 random sampling of training data set when building trees.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Random subsets of features considered when splitting nodes.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1224000" y="330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600" b="0" strike="noStrike" spc="-1" dirty="0">
                <a:solidFill>
                  <a:srgbClr val="000000"/>
                </a:solidFill>
                <a:latin typeface="Calibri"/>
              </a:rPr>
              <a:t>Random Forest</a:t>
            </a:r>
          </a:p>
        </p:txBody>
      </p:sp>
      <p:sp>
        <p:nvSpPr>
          <p:cNvPr id="416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A technique known as bagging is used to create an ensemble of trees where multiple training sets are generated with replacement.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In the bagging technique, a data set is divided into N samples using randomized sampling. Then, using a single learning algorithm a model is built on all samples.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1224000" y="330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Random Forest</a:t>
            </a:r>
          </a:p>
        </p:txBody>
      </p:sp>
      <p:sp>
        <p:nvSpPr>
          <p:cNvPr id="418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Random Forest is an example of ensemble learning, in which we combine multiple machine learning algorithms to obtain better predictive performance.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Two key concepts that give it the name random: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A random sampling of training data set when building trees.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Random subsets of features considered when splitting nodes. </a:t>
            </a:r>
          </a:p>
          <a:p>
            <a:pPr marL="836550" lvl="1" indent="-285750">
              <a:spcBef>
                <a:spcPts val="85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US" dirty="0" smtClean="0"/>
              <a:t>Large </a:t>
            </a:r>
            <a:r>
              <a:rPr lang="en-US" dirty="0"/>
              <a:t>number of individual decision trees that operate as an </a:t>
            </a:r>
            <a:r>
              <a:rPr lang="en-US" u="sng" dirty="0"/>
              <a:t>ensemble</a:t>
            </a:r>
            <a:r>
              <a:rPr lang="en-US" dirty="0" smtClean="0"/>
              <a:t>.</a:t>
            </a:r>
          </a:p>
          <a:p>
            <a:pPr marL="836550" lvl="1" indent="-285750">
              <a:spcBef>
                <a:spcPts val="85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US" dirty="0"/>
              <a:t>Each individual tree in the random forest spits out a class prediction and the class with the most votes becomes our model’s </a:t>
            </a:r>
            <a:r>
              <a:rPr lang="en-US" dirty="0" smtClean="0"/>
              <a:t>prediction.</a:t>
            </a:r>
          </a:p>
          <a:p>
            <a:pPr marL="836550" lvl="1" indent="-285750">
              <a:spcBef>
                <a:spcPts val="85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US" i="1" dirty="0"/>
              <a:t>A large number of relatively uncorrelated models (trees) operating as a committee will outperform any of the individual constituent models</a:t>
            </a:r>
            <a:r>
              <a:rPr lang="en-US" i="1" dirty="0" smtClean="0"/>
              <a:t>.</a:t>
            </a:r>
          </a:p>
          <a:p>
            <a:pPr marL="836550" lvl="1" indent="-285750">
              <a:spcBef>
                <a:spcPts val="85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US" dirty="0" smtClean="0"/>
              <a:t>The </a:t>
            </a:r>
            <a:r>
              <a:rPr lang="en-US" dirty="0"/>
              <a:t>wonderful effect is that the trees protect each other from their individual errors </a:t>
            </a:r>
            <a:endParaRPr lang="en-US" b="0" strike="noStrike" spc="-1" dirty="0" smtClean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ttps://miro.medium.com/max/1052/1*VHDtVaDPNepRglIAv72BF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65039"/>
            <a:ext cx="10483272" cy="595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278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948916" y="3089767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 smtClean="0"/>
              <a:t>&gt;&gt;&gt; from </a:t>
            </a:r>
            <a:r>
              <a:rPr lang="en-IN" sz="2800" dirty="0" err="1"/>
              <a:t>sklearn.svm</a:t>
            </a:r>
            <a:r>
              <a:rPr lang="en-IN" sz="2800" dirty="0"/>
              <a:t> import </a:t>
            </a:r>
            <a:r>
              <a:rPr lang="en-IN" sz="2800" dirty="0" err="1"/>
              <a:t>LinearSVC</a:t>
            </a:r>
            <a:endParaRPr lang="en-IN" sz="2800" dirty="0"/>
          </a:p>
          <a:p>
            <a:pPr marL="0" indent="0">
              <a:buNone/>
            </a:pPr>
            <a:r>
              <a:rPr lang="en-IN" sz="2800" dirty="0" smtClean="0"/>
              <a:t>&gt;&gt;&gt; </a:t>
            </a:r>
            <a:r>
              <a:rPr lang="en-IN" sz="2800" dirty="0"/>
              <a:t>from </a:t>
            </a:r>
            <a:r>
              <a:rPr lang="en-IN" sz="2800" dirty="0" err="1"/>
              <a:t>sklearn.datasets</a:t>
            </a:r>
            <a:r>
              <a:rPr lang="en-IN" sz="2800" dirty="0"/>
              <a:t> import </a:t>
            </a:r>
            <a:r>
              <a:rPr lang="en-IN" sz="2800" dirty="0" err="1"/>
              <a:t>make_classification</a:t>
            </a:r>
            <a:endParaRPr lang="en-IN" sz="2800" dirty="0"/>
          </a:p>
          <a:p>
            <a:pPr marL="0" indent="0">
              <a:buNone/>
            </a:pPr>
            <a:r>
              <a:rPr lang="en-IN" sz="2800" dirty="0"/>
              <a:t>&gt;&gt;&gt; X, y = </a:t>
            </a:r>
            <a:r>
              <a:rPr lang="en-IN" sz="2800" dirty="0" err="1"/>
              <a:t>make_classification</a:t>
            </a:r>
            <a:r>
              <a:rPr lang="en-IN" sz="2800" dirty="0"/>
              <a:t>(</a:t>
            </a:r>
            <a:r>
              <a:rPr lang="en-IN" sz="2800" dirty="0" err="1"/>
              <a:t>n_features</a:t>
            </a:r>
            <a:r>
              <a:rPr lang="en-IN" sz="2800" dirty="0"/>
              <a:t>=4, </a:t>
            </a:r>
            <a:r>
              <a:rPr lang="en-IN" sz="2800" dirty="0" err="1"/>
              <a:t>random_state</a:t>
            </a:r>
            <a:r>
              <a:rPr lang="en-IN" sz="2800" dirty="0"/>
              <a:t>=0)</a:t>
            </a:r>
          </a:p>
          <a:p>
            <a:pPr marL="0" indent="0">
              <a:buNone/>
            </a:pPr>
            <a:r>
              <a:rPr lang="en-IN" sz="2800" dirty="0"/>
              <a:t>&gt;&gt;&gt; </a:t>
            </a:r>
            <a:r>
              <a:rPr lang="en-IN" sz="2800" dirty="0" err="1"/>
              <a:t>clf</a:t>
            </a:r>
            <a:r>
              <a:rPr lang="en-IN" sz="2800" dirty="0"/>
              <a:t> </a:t>
            </a:r>
            <a:r>
              <a:rPr lang="en-IN" sz="2800" dirty="0" smtClean="0"/>
              <a:t>=</a:t>
            </a:r>
            <a:r>
              <a:rPr lang="en-IN" sz="2800" dirty="0" err="1" smtClean="0"/>
              <a:t>LinearSVC</a:t>
            </a:r>
            <a:r>
              <a:rPr lang="en-IN" sz="2800" dirty="0" smtClean="0"/>
              <a:t>(</a:t>
            </a:r>
            <a:r>
              <a:rPr lang="en-IN" sz="2800" dirty="0" err="1" smtClean="0"/>
              <a:t>random_state</a:t>
            </a:r>
            <a:r>
              <a:rPr lang="en-IN" sz="2800" dirty="0" smtClean="0"/>
              <a:t>=0</a:t>
            </a:r>
            <a:r>
              <a:rPr lang="en-IN" sz="2800" dirty="0"/>
              <a:t>, </a:t>
            </a:r>
            <a:r>
              <a:rPr lang="en-IN" sz="2800" dirty="0" err="1"/>
              <a:t>tol</a:t>
            </a:r>
            <a:r>
              <a:rPr lang="en-IN" sz="2800" dirty="0"/>
              <a:t>=1e-5))</a:t>
            </a:r>
          </a:p>
          <a:p>
            <a:pPr marL="0" indent="0">
              <a:buNone/>
            </a:pPr>
            <a:r>
              <a:rPr lang="en-IN" sz="2800" dirty="0"/>
              <a:t>&gt;&gt;&gt; </a:t>
            </a:r>
            <a:r>
              <a:rPr lang="en-IN" sz="2800" dirty="0" err="1"/>
              <a:t>clf.fit</a:t>
            </a:r>
            <a:r>
              <a:rPr lang="en-IN" sz="2800" dirty="0"/>
              <a:t>(X, y</a:t>
            </a:r>
            <a:r>
              <a:rPr lang="en-IN" sz="2800" dirty="0" smtClean="0"/>
              <a:t>)</a:t>
            </a:r>
          </a:p>
          <a:p>
            <a:pPr marL="0" indent="0">
              <a:buNone/>
            </a:pPr>
            <a:r>
              <a:rPr lang="en-IN" sz="2800" dirty="0" smtClean="0"/>
              <a:t>&gt;&gt;&gt; </a:t>
            </a:r>
            <a:r>
              <a:rPr lang="en-IN" sz="2800" dirty="0" err="1" smtClean="0"/>
              <a:t>clf.predict</a:t>
            </a:r>
            <a:r>
              <a:rPr lang="en-IN" sz="2800" dirty="0" smtClean="0"/>
              <a:t>(X)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751592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Prediction using machine learning algorithms -</a:t>
            </a:r>
            <a:r>
              <a:rPr lang="en-IN" dirty="0" err="1" smtClean="0"/>
              <a:t>sklearn</a:t>
            </a:r>
            <a:endParaRPr lang="en-IN" dirty="0"/>
          </a:p>
        </p:txBody>
      </p:sp>
      <p:sp>
        <p:nvSpPr>
          <p:cNvPr id="5" name="TextShape 2"/>
          <p:cNvSpPr txBox="1"/>
          <p:nvPr/>
        </p:nvSpPr>
        <p:spPr>
          <a:xfrm>
            <a:off x="8384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080" y="1921164"/>
            <a:ext cx="105152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err="1">
                <a:solidFill>
                  <a:srgbClr val="FF0000"/>
                </a:solidFill>
              </a:rPr>
              <a:t>sklearn.ensemble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module includes ensemble-based methods for classification, regression and anomaly detection</a:t>
            </a:r>
            <a:r>
              <a:rPr lang="en-IN" dirty="0" smtClean="0"/>
              <a:t>.</a:t>
            </a:r>
          </a:p>
          <a:p>
            <a:r>
              <a:rPr lang="en-IN" dirty="0" smtClean="0"/>
              <a:t>			</a:t>
            </a:r>
            <a:r>
              <a:rPr lang="en-IN" dirty="0" err="1" smtClean="0"/>
              <a:t>ensemble.RandomForestClassifier</a:t>
            </a:r>
            <a:r>
              <a:rPr lang="en-IN" dirty="0" smtClean="0"/>
              <a:t>([…])</a:t>
            </a:r>
          </a:p>
          <a:p>
            <a:endParaRPr lang="en-IN" dirty="0"/>
          </a:p>
          <a:p>
            <a:r>
              <a:rPr lang="en-US" dirty="0"/>
              <a:t>The </a:t>
            </a:r>
            <a:r>
              <a:rPr lang="en-US" dirty="0" err="1"/>
              <a:t>sklearn.tree</a:t>
            </a:r>
            <a:r>
              <a:rPr lang="en-US" dirty="0"/>
              <a:t> module includes decision tree-based models for classification and regression.</a:t>
            </a:r>
            <a:endParaRPr lang="en-IN" dirty="0" smtClean="0"/>
          </a:p>
          <a:p>
            <a:r>
              <a:rPr lang="en-IN" dirty="0" smtClean="0"/>
              <a:t>			</a:t>
            </a:r>
            <a:r>
              <a:rPr lang="en-IN" dirty="0" err="1" smtClean="0"/>
              <a:t>tree.DecisionTreeClassifier</a:t>
            </a:r>
            <a:r>
              <a:rPr lang="en-IN" dirty="0"/>
              <a:t>(*[, criterion, </a:t>
            </a:r>
            <a:r>
              <a:rPr lang="en-IN" dirty="0" smtClean="0"/>
              <a:t>…])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sklearn.svm</a:t>
            </a:r>
            <a:r>
              <a:rPr lang="en-US" dirty="0"/>
              <a:t> module includes Support Vector Machine algorithms</a:t>
            </a:r>
            <a:endParaRPr lang="en-IN" dirty="0" smtClean="0"/>
          </a:p>
          <a:p>
            <a:r>
              <a:rPr lang="en-US" dirty="0" smtClean="0"/>
              <a:t>			</a:t>
            </a:r>
            <a:r>
              <a:rPr lang="en-US" dirty="0" err="1" smtClean="0"/>
              <a:t>svm.LinearSVC</a:t>
            </a:r>
            <a:r>
              <a:rPr lang="en-US" dirty="0"/>
              <a:t>([penalty, loss, dual, </a:t>
            </a:r>
            <a:r>
              <a:rPr lang="en-US" dirty="0" err="1"/>
              <a:t>tol</a:t>
            </a:r>
            <a:r>
              <a:rPr lang="en-US" dirty="0"/>
              <a:t>, C, </a:t>
            </a:r>
            <a:r>
              <a:rPr lang="en-US" dirty="0" smtClean="0"/>
              <a:t>…])</a:t>
            </a:r>
          </a:p>
          <a:p>
            <a:r>
              <a:rPr lang="en-US" dirty="0"/>
              <a:t>The </a:t>
            </a:r>
            <a:r>
              <a:rPr lang="en-US" dirty="0" err="1"/>
              <a:t>sklearn.neighbors</a:t>
            </a:r>
            <a:r>
              <a:rPr lang="en-US" dirty="0"/>
              <a:t> module implements the k-nearest neighbors algorithm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/>
              <a:t>neighbors.KNeighborsClassifier</a:t>
            </a:r>
            <a:r>
              <a:rPr lang="en-US" dirty="0"/>
              <a:t>([…])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25193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0-1 </a:t>
                </a:r>
                <a:r>
                  <a:rPr lang="en-US" dirty="0"/>
                  <a:t>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Minimized by MAP estimate (posterior mode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loss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Expected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(Min mean squared error)</a:t>
                </a:r>
              </a:p>
              <a:p>
                <a:pPr lvl="1"/>
                <a:r>
                  <a:rPr lang="en-US" b="0" dirty="0"/>
                  <a:t>Minimized by Bayes estimate (posterior mean)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/>
              </a:p>
              <a:p>
                <a:pPr marL="914400" lvl="2" indent="0">
                  <a:buNone/>
                </a:pPr>
                <a:r>
                  <a:rPr lang="en-US" b="0" dirty="0"/>
                  <a:t>Minimized by posterior median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blipFill>
                <a:blip r:embed="rId2"/>
                <a:stretch>
                  <a:fillRect l="-1043" b="-501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08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of Binary Classification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152650" y="1337481"/>
                <a:ext cx="7886700" cy="1910686"/>
              </a:xfrm>
            </p:spPr>
            <p:txBody>
              <a:bodyPr/>
              <a:lstStyle/>
              <a:p>
                <a:r>
                  <a:rPr lang="en-US" dirty="0"/>
                  <a:t>Consider class conditional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Decision rule: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)&gt;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Confusion Matrix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152650" y="1337481"/>
                <a:ext cx="7886700" cy="19106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880552"/>
                  </p:ext>
                </p:extLst>
              </p:nvPr>
            </p:nvGraphicFramePr>
            <p:xfrm>
              <a:off x="838080" y="3476559"/>
              <a:ext cx="5810495" cy="2342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20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209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620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20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620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7318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𝑇𝑟𝑢𝑡h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7318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0198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𝐸𝑠𝑡𝑖𝑚𝑎𝑡𝑒</m:t>
                                </m:r>
                              </m:oMath>
                            </m:oMathPara>
                          </a14:m>
                          <a:endPara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𝑇𝑃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0198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𝑇𝑁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7318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880552"/>
                  </p:ext>
                </p:extLst>
              </p:nvPr>
            </p:nvGraphicFramePr>
            <p:xfrm>
              <a:off x="838080" y="3476559"/>
              <a:ext cx="5810495" cy="2342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20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209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620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209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6209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7318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25" t="-1299" r="-50656" b="-4025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7318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579" t="-101299" r="-202105" b="-3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01299" r="-101047" b="-3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101299" r="-1047" b="-3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019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4" t="-100649" r="-400524" b="-5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24" t="-201299" r="-300524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579" t="-201299" r="-202105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201299" r="-101047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201299" r="-1047" b="-2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0198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24" t="-301299" r="-300524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579" t="-301299" r="-202105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301299" r="-101047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301299" r="-1047" b="-1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7318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24" t="-401299" r="-300524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579" t="-401299" r="-202105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401299" r="-101047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401299" r="-1047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2" name="Picture 4" descr="https://miro.medium.com/max/1400/1*h1EA_HjN0jSUh1y6SxdTK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72" y="2681112"/>
            <a:ext cx="5206711" cy="345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61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68461"/>
          </a:xfrm>
        </p:spPr>
        <p:txBody>
          <a:bodyPr/>
          <a:lstStyle/>
          <a:p>
            <a:r>
              <a:rPr lang="en-US" dirty="0"/>
              <a:t>Precision-recall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923636" y="1333501"/>
                <a:ext cx="5172364" cy="48434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In settings such as information retrieval,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Plot precision </a:t>
                </a:r>
                <a:r>
                  <a:rPr lang="en-US" sz="2000" dirty="0" err="1"/>
                  <a:t>vs</a:t>
                </a:r>
                <a:r>
                  <a:rPr lang="en-US" sz="2000" dirty="0"/>
                  <a:t> recall for varying values of threshold</a:t>
                </a:r>
              </a:p>
              <a:p>
                <a:r>
                  <a:rPr lang="en-US" sz="2000" dirty="0"/>
                  <a:t>Quality of classifier measured by area under the curve (AUC) or by specific </a:t>
                </a:r>
                <a:r>
                  <a:rPr lang="en-US" sz="2000" dirty="0" smtClean="0"/>
                  <a:t>values.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923636" y="1333501"/>
                <a:ext cx="5172364" cy="48434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65" y="1693009"/>
            <a:ext cx="5265234" cy="37186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80608" y="5586452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38521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To </a:t>
                </a:r>
                <a:r>
                  <a:rPr lang="en-US" dirty="0"/>
                  <a:t>evaluate at a single threshold, need to combine precision and recall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when P and R and not equally important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85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3508</TotalTime>
  <Words>3415</Words>
  <Application>Microsoft Office PowerPoint</Application>
  <PresentationFormat>Widescreen</PresentationFormat>
  <Paragraphs>633</Paragraphs>
  <Slides>104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104</vt:i4>
      </vt:variant>
    </vt:vector>
  </HeadingPairs>
  <TitlesOfParts>
    <vt:vector size="120" baseType="lpstr">
      <vt:lpstr>ＭＳ Ｐゴシック</vt:lpstr>
      <vt:lpstr>Arial</vt:lpstr>
      <vt:lpstr>Calibri</vt:lpstr>
      <vt:lpstr>Calibri Light</vt:lpstr>
      <vt:lpstr>Cambria Math</vt:lpstr>
      <vt:lpstr>DejaVu Sans</vt:lpstr>
      <vt:lpstr>Lucida Bright</vt:lpstr>
      <vt:lpstr>Palatino Linotype</vt:lpstr>
      <vt:lpstr>Symbol</vt:lpstr>
      <vt:lpstr>Tahoma</vt:lpstr>
      <vt:lpstr>Times New Roman</vt:lpstr>
      <vt:lpstr>urw-din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</vt:lpstr>
      <vt:lpstr>PowerPoint Presentation</vt:lpstr>
      <vt:lpstr>Decision Tree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using machine learning algorithms -sklearn</vt:lpstr>
      <vt:lpstr>Loss functions</vt:lpstr>
      <vt:lpstr>Evaluation of Binary Classification Models</vt:lpstr>
      <vt:lpstr>Precision-recall curves</vt:lpstr>
      <vt:lpstr>F1-scores</vt:lpstr>
      <vt:lpstr>Accuracy</vt:lpstr>
      <vt:lpstr>ROC curves</vt:lpstr>
      <vt:lpstr>ROC curves</vt:lpstr>
      <vt:lpstr>Estimating generalization error</vt:lpstr>
      <vt:lpstr>Cross 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</dc:title>
  <dc:subject/>
  <dc:creator>MadhuMurali</dc:creator>
  <dc:description/>
  <cp:lastModifiedBy>MadhuMurali</cp:lastModifiedBy>
  <cp:revision>109</cp:revision>
  <dcterms:created xsi:type="dcterms:W3CDTF">2021-05-01T03:44:41Z</dcterms:created>
  <dcterms:modified xsi:type="dcterms:W3CDTF">2021-06-30T10:00:51Z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72</vt:i4>
  </property>
</Properties>
</file>